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25"/>
  </p:notesMasterIdLst>
  <p:sldIdLst>
    <p:sldId id="258" r:id="rId2"/>
    <p:sldId id="296" r:id="rId3"/>
    <p:sldId id="332" r:id="rId4"/>
    <p:sldId id="333" r:id="rId5"/>
    <p:sldId id="334" r:id="rId6"/>
    <p:sldId id="305" r:id="rId7"/>
    <p:sldId id="302" r:id="rId8"/>
    <p:sldId id="307" r:id="rId9"/>
    <p:sldId id="345" r:id="rId10"/>
    <p:sldId id="331" r:id="rId11"/>
    <p:sldId id="330" r:id="rId12"/>
    <p:sldId id="300" r:id="rId13"/>
    <p:sldId id="335" r:id="rId14"/>
    <p:sldId id="313" r:id="rId15"/>
    <p:sldId id="312" r:id="rId16"/>
    <p:sldId id="346" r:id="rId17"/>
    <p:sldId id="343" r:id="rId18"/>
    <p:sldId id="339" r:id="rId19"/>
    <p:sldId id="301" r:id="rId20"/>
    <p:sldId id="342" r:id="rId21"/>
    <p:sldId id="338" r:id="rId22"/>
    <p:sldId id="340" r:id="rId23"/>
    <p:sldId id="30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6" autoAdjust="0"/>
    <p:restoredTop sz="96291"/>
  </p:normalViewPr>
  <p:slideViewPr>
    <p:cSldViewPr snapToGrid="0">
      <p:cViewPr varScale="1">
        <p:scale>
          <a:sx n="86" d="100"/>
          <a:sy n="86" d="100"/>
        </p:scale>
        <p:origin x="248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BD969-4DDF-084E-8CA3-C4EFA6CEF73E}" type="datetimeFigureOut">
              <a:rPr lang="en-CH" smtClean="0"/>
              <a:t>27.10.22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B35AE1-5F45-874B-B1FC-95EA317D259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58323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0AEAB-4A03-9049-B16E-D60D220BCF5B}" type="datetime1">
              <a:rPr lang="de-CH" smtClean="0"/>
              <a:t>27.10.22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60171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86EC5-3376-AF4B-B1A5-CB65D9EE8311}" type="datetime1">
              <a:rPr lang="de-CH" smtClean="0"/>
              <a:t>27.10.22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4325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F44D1-DCF0-0041-B891-C86FAA575E3E}" type="datetime1">
              <a:rPr lang="de-CH" smtClean="0"/>
              <a:t>27.10.22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36126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500E7-A4C3-1B46-AC4C-206729E88B7D}" type="datetime1">
              <a:rPr lang="de-CH" smtClean="0"/>
              <a:t>27.10.22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27043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ECE4B-5FE3-7F4D-BEE4-57DD8767CADD}" type="datetime1">
              <a:rPr lang="de-CH" smtClean="0"/>
              <a:t>27.10.22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09608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3201E-F9A3-A74E-8885-5111CDE51681}" type="datetime1">
              <a:rPr lang="de-CH" smtClean="0"/>
              <a:t>27.10.22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15099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FE058-DA15-9241-80D9-85FF79B1975A}" type="datetime1">
              <a:rPr lang="de-CH" smtClean="0"/>
              <a:t>27.10.22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10797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BE741-D6B0-A042-ABC5-4779D693ADE8}" type="datetime1">
              <a:rPr lang="de-CH" smtClean="0"/>
              <a:t>27.10.22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72238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4B5B1-56EB-7E4F-A7A9-61C5A9AB57F0}" type="datetime1">
              <a:rPr lang="de-CH" smtClean="0"/>
              <a:t>27.10.22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72533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4602E-FA2E-3845-BB4F-1DB845661922}" type="datetime1">
              <a:rPr lang="de-CH" smtClean="0"/>
              <a:t>27.10.22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85381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5FA1B-6C5C-F647-AE5F-A57C44236BF4}" type="datetime1">
              <a:rPr lang="de-CH" smtClean="0"/>
              <a:t>27.10.22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7310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2ECD6-910C-C44E-8A52-F3A179BF558D}" type="datetime1">
              <a:rPr lang="de-CH" smtClean="0"/>
              <a:t>27.10.22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62087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6.01548" TargetMode="External"/><Relationship Id="rId2" Type="http://schemas.openxmlformats.org/officeDocument/2006/relationships/hyperlink" Target="https://arxiv.org/abs/1703.04933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ml-epfl/understanding-sam" TargetMode="External"/><Relationship Id="rId2" Type="http://schemas.openxmlformats.org/officeDocument/2006/relationships/hyperlink" Target="https://arxiv.org/abs/2206.06232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0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hyperlink" Target="https://arxiv.org/abs/1611.03530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2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emf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45F4FF-06B9-11DB-6D91-55FB181B2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688" y="849083"/>
            <a:ext cx="8224624" cy="4230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0FEB28-06D3-6F6B-36DD-72F92C874633}"/>
              </a:ext>
            </a:extLst>
          </p:cNvPr>
          <p:cNvSpPr txBox="1"/>
          <p:nvPr/>
        </p:nvSpPr>
        <p:spPr>
          <a:xfrm>
            <a:off x="2829080" y="5560184"/>
            <a:ext cx="6533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sz="2400" b="1" dirty="0"/>
              <a:t>28 October 2022</a:t>
            </a:r>
          </a:p>
          <a:p>
            <a:pPr algn="ctr"/>
            <a:r>
              <a:rPr lang="en-CH" sz="2400" dirty="0"/>
              <a:t>ELLIS Mathematics of Deep Learning reading group</a:t>
            </a:r>
          </a:p>
        </p:txBody>
      </p:sp>
      <p:pic>
        <p:nvPicPr>
          <p:cNvPr id="7" name="Picture 4" descr="photo placeholder image">
            <a:extLst>
              <a:ext uri="{FF2B5EF4-FFF2-40B4-BE49-F238E27FC236}">
                <a16:creationId xmlns:a16="http://schemas.microsoft.com/office/drawing/2014/main" id="{3F23307A-EAF2-6224-B3FA-39587552A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0" t="-1940" r="13222" b="37663"/>
          <a:stretch/>
        </p:blipFill>
        <p:spPr bwMode="auto">
          <a:xfrm>
            <a:off x="10190276" y="5056466"/>
            <a:ext cx="1580817" cy="1621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37032E1-90EB-3A84-F92C-367DDDC4119C}"/>
              </a:ext>
            </a:extLst>
          </p:cNvPr>
          <p:cNvSpPr/>
          <p:nvPr/>
        </p:nvSpPr>
        <p:spPr>
          <a:xfrm>
            <a:off x="9956141" y="4494111"/>
            <a:ext cx="20490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400" dirty="0"/>
              <a:t>joint work with </a:t>
            </a:r>
          </a:p>
          <a:p>
            <a:pPr algn="ctr"/>
            <a:r>
              <a:rPr lang="en-GB" sz="1400" b="1" dirty="0"/>
              <a:t>Prof. Nicolas Flammarion</a:t>
            </a:r>
            <a:endParaRPr lang="en-GB" sz="600" b="1" dirty="0"/>
          </a:p>
        </p:txBody>
      </p:sp>
    </p:spTree>
    <p:extLst>
      <p:ext uri="{BB962C8B-B14F-4D97-AF65-F5344CB8AC3E}">
        <p14:creationId xmlns:p14="http://schemas.microsoft.com/office/powerpoint/2010/main" val="4233579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1D8B3C-0839-3541-A767-5E1EE9E91544}"/>
              </a:ext>
            </a:extLst>
          </p:cNvPr>
          <p:cNvSpPr txBox="1"/>
          <p:nvPr/>
        </p:nvSpPr>
        <p:spPr>
          <a:xfrm>
            <a:off x="701040" y="229061"/>
            <a:ext cx="10789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200" b="1" dirty="0"/>
              <a:t>Diagonal linear networks: effect of SAM</a:t>
            </a:r>
            <a:endParaRPr lang="en-CH" sz="3200" b="1" dirty="0">
              <a:highlight>
                <a:srgbClr val="FFFF00"/>
              </a:highligh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01DA68-CB3F-B541-B3B4-BE3FEFEBE500}"/>
                  </a:ext>
                </a:extLst>
              </p:cNvPr>
              <p:cNvSpPr txBox="1"/>
              <p:nvPr/>
            </p:nvSpPr>
            <p:spPr>
              <a:xfrm>
                <a:off x="487484" y="929376"/>
                <a:ext cx="11410602" cy="8544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Our result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400" dirty="0"/>
                  <a:t>-SAM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-SAM: </a:t>
                </a:r>
                <a:r>
                  <a:rPr lang="en-US" sz="2400" b="1" dirty="0"/>
                  <a:t>both decrease the effective parameter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CH" sz="2400" b="1" dirty="0"/>
                  <a:t> in the hyperbolic entropy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𝝓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𝜶</m:t>
                        </m:r>
                      </m:sub>
                    </m:sSub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 sz="2400" b="1" dirty="0"/>
                  <a:t> but n-SAM reduces it significantly more</a:t>
                </a:r>
                <a:endParaRPr lang="en-CH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01DA68-CB3F-B541-B3B4-BE3FEFEBE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84" y="929376"/>
                <a:ext cx="11410602" cy="854499"/>
              </a:xfrm>
              <a:prstGeom prst="rect">
                <a:avLst/>
              </a:prstGeom>
              <a:blipFill>
                <a:blip r:embed="rId2"/>
                <a:stretch>
                  <a:fillRect l="-779" t="-2899" b="-1159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2263C4-1B16-0041-A72E-1BC720B4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0829" y="6406708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9</a:t>
            </a:fld>
            <a:endParaRPr lang="en-I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840C9B-DCA7-494B-B4AB-BFBA5B4AFC51}"/>
              </a:ext>
            </a:extLst>
          </p:cNvPr>
          <p:cNvSpPr txBox="1"/>
          <p:nvPr/>
        </p:nvSpPr>
        <p:spPr>
          <a:xfrm>
            <a:off x="487484" y="6207348"/>
            <a:ext cx="10944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This implicit bias of SAM can explain its generalization benefits for this problem</a:t>
            </a:r>
            <a:endParaRPr lang="en-CH" sz="24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5F15D7-D387-F9F8-A453-46F2F8096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533" y="1864923"/>
            <a:ext cx="5535045" cy="375242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42CD11A-B166-E285-AB83-1B1F9A8EAC51}"/>
                  </a:ext>
                </a:extLst>
              </p:cNvPr>
              <p:cNvSpPr/>
              <p:nvPr/>
            </p:nvSpPr>
            <p:spPr>
              <a:xfrm>
                <a:off x="487484" y="5692400"/>
                <a:ext cx="1160654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So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sz="2400" dirty="0"/>
                  <a:t>-SAM promotes </a:t>
                </a:r>
                <a:r>
                  <a:rPr lang="en-GB" sz="2400" b="1" dirty="0"/>
                  <a:t>sparsity</a:t>
                </a:r>
                <a:r>
                  <a:rPr lang="en-GB" sz="2400" dirty="0"/>
                  <a:t> of the linear predictor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⊙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CH" sz="2400" dirty="0"/>
                  <a:t> (and much more than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H" sz="2400" dirty="0"/>
                  <a:t>-SAM)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42CD11A-B166-E285-AB83-1B1F9A8EAC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84" y="5692400"/>
                <a:ext cx="11606545" cy="461665"/>
              </a:xfrm>
              <a:prstGeom prst="rect">
                <a:avLst/>
              </a:prstGeom>
              <a:blipFill>
                <a:blip r:embed="rId4"/>
                <a:stretch>
                  <a:fillRect l="-765" t="-8108" b="-2973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0491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1D8B3C-0839-3541-A767-5E1EE9E91544}"/>
              </a:ext>
            </a:extLst>
          </p:cNvPr>
          <p:cNvSpPr txBox="1"/>
          <p:nvPr/>
        </p:nvSpPr>
        <p:spPr>
          <a:xfrm>
            <a:off x="518982" y="329596"/>
            <a:ext cx="11448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Optimization theory: general convergence results for SAM</a:t>
            </a:r>
            <a:endParaRPr lang="en-CH" sz="3200" b="1" dirty="0">
              <a:highlight>
                <a:srgbClr val="FFFF00"/>
              </a:highligh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01DA68-CB3F-B541-B3B4-BE3FEFEBE500}"/>
                  </a:ext>
                </a:extLst>
              </p:cNvPr>
              <p:cNvSpPr txBox="1"/>
              <p:nvPr/>
            </p:nvSpPr>
            <p:spPr>
              <a:xfrm>
                <a:off x="518982" y="1133906"/>
                <a:ext cx="1059233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CH" sz="2400" dirty="0"/>
                  <a:t>We analyze the convergence of the stochastic version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CH" sz="2400" dirty="0"/>
                  <a:t>-SAM 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CH" sz="2400" dirty="0"/>
                  <a:t>):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01DA68-CB3F-B541-B3B4-BE3FEFEBE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82" y="1133906"/>
                <a:ext cx="10592332" cy="461665"/>
              </a:xfrm>
              <a:prstGeom prst="rect">
                <a:avLst/>
              </a:prstGeom>
              <a:blipFill>
                <a:blip r:embed="rId2"/>
                <a:stretch>
                  <a:fillRect l="-718" t="-8108" b="-2973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2263C4-1B16-0041-A72E-1BC720B4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10</a:t>
            </a:fld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3AB225-324E-8548-8E87-B1ACE8474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988" y="1765685"/>
            <a:ext cx="6970024" cy="90389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A556A1-8F50-B847-AFA6-5A59C4B37DDC}"/>
                  </a:ext>
                </a:extLst>
              </p:cNvPr>
              <p:cNvSpPr txBox="1"/>
              <p:nvPr/>
            </p:nvSpPr>
            <p:spPr>
              <a:xfrm>
                <a:off x="518982" y="2987367"/>
                <a:ext cx="10592332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CH" sz="2400" dirty="0"/>
                  <a:t>Note: the same batch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H" sz="2400" dirty="0"/>
                  <a:t> is used for the inner and outer updates (as in SAM)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CH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CH" sz="2400" dirty="0"/>
                  <a:t>However, we don’t consider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CH" sz="2400" dirty="0"/>
                  <a:t> gradient normalization (i.e.,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240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H" sz="2400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) but we show empirically that it’s not important for generalization</a:t>
                </a:r>
                <a:br>
                  <a:rPr lang="en-US" sz="2400" dirty="0"/>
                </a:b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CH" sz="2400" b="1" dirty="0"/>
                  <a:t>Why interesting</a:t>
                </a:r>
                <a:r>
                  <a:rPr lang="en-CH" sz="2400" dirty="0"/>
                  <a:t>: 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CH" sz="2400" dirty="0"/>
                  <a:t>we need to sufficiently minimize the loss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CH" sz="2400" dirty="0"/>
                  <a:t>the implicit bias result </a:t>
                </a:r>
                <a:r>
                  <a:rPr lang="en-CH" sz="2400" b="1" dirty="0"/>
                  <a:t>requires</a:t>
                </a:r>
                <a:r>
                  <a:rPr lang="en-CH" sz="2400" dirty="0"/>
                  <a:t> convergence to a global min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CH" sz="2400" dirty="0"/>
                  <a:t>and in practice </a:t>
                </a:r>
                <a:r>
                  <a:rPr lang="en-CH" sz="2400" b="1" dirty="0"/>
                  <a:t>we converge to nearly zero training loss even with SAM </a:t>
                </a:r>
                <a:r>
                  <a:rPr lang="en-CH" sz="2400" dirty="0"/>
                  <a:t>(!)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5A556A1-8F50-B847-AFA6-5A59C4B37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82" y="2987367"/>
                <a:ext cx="10592332" cy="3416320"/>
              </a:xfrm>
              <a:prstGeom prst="rect">
                <a:avLst/>
              </a:prstGeom>
              <a:blipFill>
                <a:blip r:embed="rId4"/>
                <a:stretch>
                  <a:fillRect l="-718" t="-1111" r="-718" b="-296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916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1D8B3C-0839-3541-A767-5E1EE9E91544}"/>
              </a:ext>
            </a:extLst>
          </p:cNvPr>
          <p:cNvSpPr txBox="1"/>
          <p:nvPr/>
        </p:nvSpPr>
        <p:spPr>
          <a:xfrm>
            <a:off x="518982" y="329596"/>
            <a:ext cx="11448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General convergence results for SAM</a:t>
            </a:r>
            <a:endParaRPr lang="en-CH" sz="3200" b="1" dirty="0">
              <a:highlight>
                <a:srgbClr val="FFFF00"/>
              </a:highlight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2263C4-1B16-0041-A72E-1BC720B4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11</a:t>
            </a:fld>
            <a:endParaRPr lang="en-I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F45862-219A-E3FD-99EF-A3E85931C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96" y="1614710"/>
            <a:ext cx="5691450" cy="27141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A8E1EF-DBD9-8881-4E93-0ED675F48C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448" y="1614710"/>
            <a:ext cx="5207000" cy="3314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55870A-1457-6554-6A48-FE076262CAA8}"/>
              </a:ext>
            </a:extLst>
          </p:cNvPr>
          <p:cNvSpPr txBox="1"/>
          <p:nvPr/>
        </p:nvSpPr>
        <p:spPr>
          <a:xfrm>
            <a:off x="2470744" y="1131273"/>
            <a:ext cx="1832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sz="2400" b="1" dirty="0"/>
              <a:t>Assumptions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BB6E28-6544-497E-490A-24D05D13B489}"/>
              </a:ext>
            </a:extLst>
          </p:cNvPr>
          <p:cNvSpPr txBox="1"/>
          <p:nvPr/>
        </p:nvSpPr>
        <p:spPr>
          <a:xfrm>
            <a:off x="7624979" y="1142159"/>
            <a:ext cx="29979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sz="2400" b="1" dirty="0"/>
              <a:t>Convergence theorem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ACA826E-4A10-A1A4-1CE5-C69DF8BB9921}"/>
                  </a:ext>
                </a:extLst>
              </p:cNvPr>
              <p:cNvSpPr txBox="1"/>
              <p:nvPr/>
            </p:nvSpPr>
            <p:spPr>
              <a:xfrm>
                <a:off x="2013623" y="5029220"/>
                <a:ext cx="837184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H" sz="2400" dirty="0"/>
                  <a:t>Some people had the intuition that SAM helps generalization </a:t>
                </a:r>
                <a:r>
                  <a:rPr lang="en-CH" sz="2400" b="1" dirty="0"/>
                  <a:t>because</a:t>
                </a:r>
                <a:r>
                  <a:rPr lang="en-CH" sz="2400" dirty="0"/>
                  <a:t> it prevents convergence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H" sz="2400" dirty="0"/>
                  <a:t> not true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ACA826E-4A10-A1A4-1CE5-C69DF8BB9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623" y="5029220"/>
                <a:ext cx="8371845" cy="830997"/>
              </a:xfrm>
              <a:prstGeom prst="rect">
                <a:avLst/>
              </a:prstGeom>
              <a:blipFill>
                <a:blip r:embed="rId4"/>
                <a:stretch>
                  <a:fillRect t="-6061" b="-1515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5005372-4A20-EF03-0D04-882589AB2330}"/>
              </a:ext>
            </a:extLst>
          </p:cNvPr>
          <p:cNvSpPr txBox="1"/>
          <p:nvPr/>
        </p:nvSpPr>
        <p:spPr>
          <a:xfrm>
            <a:off x="2057509" y="6081480"/>
            <a:ext cx="8371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sz="2400" b="1" dirty="0">
                <a:highlight>
                  <a:srgbClr val="FFFF00"/>
                </a:highlight>
              </a:rPr>
              <a:t>Now let’s switch gears and explore the effect of SAM empirically</a:t>
            </a:r>
          </a:p>
        </p:txBody>
      </p:sp>
    </p:spTree>
    <p:extLst>
      <p:ext uri="{BB962C8B-B14F-4D97-AF65-F5344CB8AC3E}">
        <p14:creationId xmlns:p14="http://schemas.microsoft.com/office/powerpoint/2010/main" val="279200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A1D8B3C-0839-3541-A767-5E1EE9E91544}"/>
                  </a:ext>
                </a:extLst>
              </p:cNvPr>
              <p:cNvSpPr txBox="1"/>
              <p:nvPr/>
            </p:nvSpPr>
            <p:spPr>
              <a:xfrm>
                <a:off x="701040" y="357714"/>
                <a:ext cx="1078992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3200" b="1" dirty="0"/>
                  <a:t>-SAM for 2-layer </a:t>
                </a:r>
                <a:r>
                  <a:rPr lang="en-US" sz="3200" b="1" dirty="0" err="1"/>
                  <a:t>ReLU</a:t>
                </a:r>
                <a:r>
                  <a:rPr lang="en-US" sz="3200" b="1" dirty="0"/>
                  <a:t> networks: sparsity bias</a:t>
                </a:r>
                <a:endParaRPr lang="en-CH" sz="32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A1D8B3C-0839-3541-A767-5E1EE9E91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" y="357714"/>
                <a:ext cx="10789920" cy="584775"/>
              </a:xfrm>
              <a:prstGeom prst="rect">
                <a:avLst/>
              </a:prstGeom>
              <a:blipFill>
                <a:blip r:embed="rId2"/>
                <a:stretch>
                  <a:fillRect t="-12766" b="-2978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2263C4-1B16-0041-A72E-1BC720B4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12</a:t>
            </a:fld>
            <a:endParaRPr lang="en-I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B314FB-C3DC-B76B-8611-EF7766354C85}"/>
              </a:ext>
            </a:extLst>
          </p:cNvPr>
          <p:cNvSpPr txBox="1"/>
          <p:nvPr/>
        </p:nvSpPr>
        <p:spPr>
          <a:xfrm>
            <a:off x="701040" y="1167221"/>
            <a:ext cx="10789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For </a:t>
            </a:r>
            <a:r>
              <a:rPr lang="en-GB" sz="2400" b="1" dirty="0"/>
              <a:t>non-linear</a:t>
            </a:r>
            <a:r>
              <a:rPr lang="en-GB" sz="2400" dirty="0"/>
              <a:t> networks, we can observe some interesting properties empirically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DD09291-B150-EB68-A02B-154F2B371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690" y="1891717"/>
            <a:ext cx="8363527" cy="32624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3F2F7F-312A-EC50-E197-EEC393074064}"/>
              </a:ext>
            </a:extLst>
          </p:cNvPr>
          <p:cNvSpPr txBox="1"/>
          <p:nvPr/>
        </p:nvSpPr>
        <p:spPr>
          <a:xfrm>
            <a:off x="1593439" y="5521094"/>
            <a:ext cx="9005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Using SAM for 2-layer </a:t>
            </a:r>
            <a:r>
              <a:rPr lang="en-GB" sz="2400" dirty="0" err="1"/>
              <a:t>ReLU</a:t>
            </a:r>
            <a:r>
              <a:rPr lang="en-GB" sz="2400" dirty="0"/>
              <a:t> networks on simple 1D regression also leads to a </a:t>
            </a:r>
            <a:r>
              <a:rPr lang="en-GB" sz="2400" b="1" dirty="0" err="1"/>
              <a:t>sparsifying</a:t>
            </a:r>
            <a:r>
              <a:rPr lang="en-GB" sz="2400" b="1" dirty="0"/>
              <a:t> effect </a:t>
            </a:r>
            <a:r>
              <a:rPr lang="en-GB" sz="2400" dirty="0"/>
              <a:t>but in terms of the </a:t>
            </a:r>
            <a:r>
              <a:rPr lang="en-GB" sz="2400" b="1" dirty="0" err="1"/>
              <a:t>ReLU</a:t>
            </a:r>
            <a:r>
              <a:rPr lang="en-GB" sz="2400" b="1" dirty="0"/>
              <a:t> kinks</a:t>
            </a:r>
            <a:endParaRPr lang="en-CH" sz="2400" b="1" dirty="0"/>
          </a:p>
        </p:txBody>
      </p:sp>
    </p:spTree>
    <p:extLst>
      <p:ext uri="{BB962C8B-B14F-4D97-AF65-F5344CB8AC3E}">
        <p14:creationId xmlns:p14="http://schemas.microsoft.com/office/powerpoint/2010/main" val="150104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1D8B3C-0839-3541-A767-5E1EE9E91544}"/>
              </a:ext>
            </a:extLst>
          </p:cNvPr>
          <p:cNvSpPr txBox="1"/>
          <p:nvPr/>
        </p:nvSpPr>
        <p:spPr>
          <a:xfrm>
            <a:off x="518982" y="269636"/>
            <a:ext cx="11448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What happens for deep networks: convergence and generalization</a:t>
            </a:r>
            <a:endParaRPr lang="en-CH" sz="3200" b="1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01DA68-CB3F-B541-B3B4-BE3FEFEBE500}"/>
              </a:ext>
            </a:extLst>
          </p:cNvPr>
          <p:cNvSpPr txBox="1"/>
          <p:nvPr/>
        </p:nvSpPr>
        <p:spPr>
          <a:xfrm>
            <a:off x="518982" y="5176173"/>
            <a:ext cx="109634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Both ERM and SAM converge to </a:t>
            </a:r>
            <a:r>
              <a:rPr lang="en-GB" sz="2400" dirty="0"/>
              <a:t>nearly zero training loss: 0.0012 for ERM vs 0.0009 for SAM =&gt; </a:t>
            </a:r>
            <a:r>
              <a:rPr lang="en-GB" sz="2400" b="1" dirty="0"/>
              <a:t>our convergence result is relevant</a:t>
            </a: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However, the SAM model has </a:t>
            </a:r>
            <a:r>
              <a:rPr lang="en-GB" sz="2400" b="1" dirty="0"/>
              <a:t>much better generalization performance</a:t>
            </a:r>
            <a:r>
              <a:rPr lang="en-GB" sz="2400" dirty="0"/>
              <a:t>: 3.76% vs 5.03% test error</a:t>
            </a:r>
            <a:endParaRPr lang="en-CH" sz="2400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2263C4-1B16-0041-A72E-1BC720B4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13</a:t>
            </a:fld>
            <a:endParaRPr lang="en-I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E1F4BE-B74D-2E47-AEFD-4EC83339A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372" y="988334"/>
            <a:ext cx="6085255" cy="40885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64D8D3-8BB9-7255-3277-E025440389B1}"/>
              </a:ext>
            </a:extLst>
          </p:cNvPr>
          <p:cNvSpPr txBox="1"/>
          <p:nvPr/>
        </p:nvSpPr>
        <p:spPr>
          <a:xfrm>
            <a:off x="9428813" y="2207977"/>
            <a:ext cx="25390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H" sz="2400" b="1" dirty="0"/>
              <a:t>Setting</a:t>
            </a:r>
            <a:r>
              <a:rPr lang="en-CH" sz="2400" dirty="0"/>
              <a:t>:</a:t>
            </a:r>
            <a:br>
              <a:rPr lang="en-CH" sz="2400" dirty="0"/>
            </a:br>
            <a:r>
              <a:rPr lang="en-CH" sz="2400" dirty="0"/>
              <a:t>ResNet-18 on CIFAR-10 with data augmentation</a:t>
            </a:r>
          </a:p>
        </p:txBody>
      </p:sp>
    </p:spTree>
    <p:extLst>
      <p:ext uri="{BB962C8B-B14F-4D97-AF65-F5344CB8AC3E}">
        <p14:creationId xmlns:p14="http://schemas.microsoft.com/office/powerpoint/2010/main" val="30743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1D8B3C-0839-3541-A767-5E1EE9E91544}"/>
              </a:ext>
            </a:extLst>
          </p:cNvPr>
          <p:cNvSpPr txBox="1"/>
          <p:nvPr/>
        </p:nvSpPr>
        <p:spPr>
          <a:xfrm>
            <a:off x="518982" y="329596"/>
            <a:ext cx="11448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What happens for deep networks: normalization in SAM</a:t>
            </a:r>
            <a:endParaRPr lang="en-CH" sz="3200" b="1" dirty="0">
              <a:highlight>
                <a:srgbClr val="FFFF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01DA68-CB3F-B541-B3B4-BE3FEFEBE500}"/>
                  </a:ext>
                </a:extLst>
              </p:cNvPr>
              <p:cNvSpPr txBox="1"/>
              <p:nvPr/>
            </p:nvSpPr>
            <p:spPr>
              <a:xfrm>
                <a:off x="389135" y="1040537"/>
                <a:ext cx="1059233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Our convergence result holds for </a:t>
                </a:r>
                <a:r>
                  <a:rPr lang="en-US" sz="2400" b="1" dirty="0"/>
                  <a:t>unnormalized SAM</a:t>
                </a:r>
                <a:r>
                  <a:rPr lang="en-US" sz="2400" dirty="0"/>
                  <a:t>, i.e. we assumed no scaling of the SAM updates by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240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</m:d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H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(as this may prevent convergence in some cases)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But empirically normalization isn’t important for improving generalization</a:t>
                </a:r>
                <a:endParaRPr lang="en-CH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01DA68-CB3F-B541-B3B4-BE3FEFEBE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35" y="1040537"/>
                <a:ext cx="10592332" cy="1200329"/>
              </a:xfrm>
              <a:prstGeom prst="rect">
                <a:avLst/>
              </a:prstGeom>
              <a:blipFill>
                <a:blip r:embed="rId2"/>
                <a:stretch>
                  <a:fillRect l="-719" t="-20000" r="-120" b="-4315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2263C4-1B16-0041-A72E-1BC720B4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14</a:t>
            </a:fld>
            <a:endParaRPr lang="en-I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6B6B14-D9A1-2942-B0B3-A4901193FB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30"/>
          <a:stretch/>
        </p:blipFill>
        <p:spPr>
          <a:xfrm>
            <a:off x="518982" y="2456048"/>
            <a:ext cx="5165283" cy="405951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8DEFF9-EE1E-2D5C-553A-C65F5E56EF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30"/>
          <a:stretch/>
        </p:blipFill>
        <p:spPr>
          <a:xfrm>
            <a:off x="5816184" y="2456048"/>
            <a:ext cx="5165282" cy="405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16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BE0AE-7740-CCEF-057F-F675008B7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15</a:t>
            </a:fld>
            <a:endParaRPr lang="en-IE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B485C7-EDF6-613E-EC87-82BCADC18BC0}"/>
              </a:ext>
            </a:extLst>
          </p:cNvPr>
          <p:cNvSpPr txBox="1"/>
          <p:nvPr/>
        </p:nvSpPr>
        <p:spPr>
          <a:xfrm>
            <a:off x="477752" y="324973"/>
            <a:ext cx="113211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H" sz="3200" b="1" dirty="0"/>
              <a:t>At which stage of training the effect of SAM is important? (part I)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32AF76-9497-CB30-7486-3C7AEDF010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808"/>
          <a:stretch/>
        </p:blipFill>
        <p:spPr>
          <a:xfrm>
            <a:off x="569263" y="1912431"/>
            <a:ext cx="5326870" cy="37653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2A584E-5CF1-FF69-75D2-3BCAD378A4E5}"/>
              </a:ext>
            </a:extLst>
          </p:cNvPr>
          <p:cNvSpPr txBox="1"/>
          <p:nvPr/>
        </p:nvSpPr>
        <p:spPr>
          <a:xfrm>
            <a:off x="393105" y="1180257"/>
            <a:ext cx="11405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 dirty="0"/>
              <a:t>Here we switch </a:t>
            </a:r>
            <a:r>
              <a:rPr lang="en-CH" sz="2400" b="1" dirty="0"/>
              <a:t>from SAM to ERM </a:t>
            </a:r>
            <a:r>
              <a:rPr lang="en-CH" sz="2400" dirty="0"/>
              <a:t>and </a:t>
            </a:r>
            <a:r>
              <a:rPr lang="en-CH" sz="2400" b="1" dirty="0"/>
              <a:t>from</a:t>
            </a:r>
            <a:r>
              <a:rPr lang="en-CH" sz="2400" dirty="0"/>
              <a:t> </a:t>
            </a:r>
            <a:r>
              <a:rPr lang="en-CH" sz="2400" b="1" dirty="0"/>
              <a:t>ERM to SAM</a:t>
            </a:r>
            <a:r>
              <a:rPr lang="en-CH" sz="2400" dirty="0"/>
              <a:t> at different stages of training</a:t>
            </a:r>
            <a:endParaRPr lang="en-CH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3A10AA-D6FB-8C0F-3FCA-D3B505125A6E}"/>
                  </a:ext>
                </a:extLst>
              </p:cNvPr>
              <p:cNvSpPr txBox="1"/>
              <p:nvPr/>
            </p:nvSpPr>
            <p:spPr>
              <a:xfrm>
                <a:off x="1462462" y="5931994"/>
                <a:ext cx="921265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H" sz="2400" b="1" dirty="0"/>
                  <a:t> SAM has the most important effect in the second half of the training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A3A10AA-D6FB-8C0F-3FCA-D3B505125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2462" y="5931994"/>
                <a:ext cx="9212650" cy="461665"/>
              </a:xfrm>
              <a:prstGeom prst="rect">
                <a:avLst/>
              </a:prstGeom>
              <a:blipFill>
                <a:blip r:embed="rId3"/>
                <a:stretch>
                  <a:fillRect t="-8108" r="-413" b="-2973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2EC2C8AA-4583-96DC-97EF-15398F6F6C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054"/>
          <a:stretch/>
        </p:blipFill>
        <p:spPr>
          <a:xfrm>
            <a:off x="6295869" y="1912431"/>
            <a:ext cx="5299655" cy="376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7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1D8B3C-0839-3541-A767-5E1EE9E91544}"/>
              </a:ext>
            </a:extLst>
          </p:cNvPr>
          <p:cNvSpPr txBox="1"/>
          <p:nvPr/>
        </p:nvSpPr>
        <p:spPr>
          <a:xfrm>
            <a:off x="462578" y="328185"/>
            <a:ext cx="11266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200" b="1" dirty="0"/>
              <a:t>At which stage of training the effect of SAM is important? (part II)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2263C4-1B16-0041-A72E-1BC720B4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16</a:t>
            </a:fld>
            <a:endParaRPr lang="en-I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565AD0-188A-228E-3EBA-87ABEE4CA9B8}"/>
              </a:ext>
            </a:extLst>
          </p:cNvPr>
          <p:cNvSpPr txBox="1"/>
          <p:nvPr/>
        </p:nvSpPr>
        <p:spPr>
          <a:xfrm>
            <a:off x="1789382" y="5791027"/>
            <a:ext cx="9005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/>
              <a:t>And it’s not so mysterious: </a:t>
            </a:r>
            <a:r>
              <a:rPr lang="en-GB" sz="2200" b="1" dirty="0"/>
              <a:t>exactly</a:t>
            </a:r>
            <a:r>
              <a:rPr lang="en-GB" sz="2200" dirty="0"/>
              <a:t> </a:t>
            </a:r>
            <a:r>
              <a:rPr lang="en-GB" sz="2200" b="1" dirty="0"/>
              <a:t>the</a:t>
            </a:r>
            <a:r>
              <a:rPr lang="en-GB" sz="2200" dirty="0"/>
              <a:t> </a:t>
            </a:r>
            <a:r>
              <a:rPr lang="en-GB" sz="2200" b="1" dirty="0"/>
              <a:t>same</a:t>
            </a:r>
            <a:r>
              <a:rPr lang="en-GB" sz="2200" dirty="0"/>
              <a:t> phenomena are observed also for </a:t>
            </a:r>
            <a:r>
              <a:rPr lang="en-GB" sz="2200" b="1" dirty="0"/>
              <a:t>diagonal linear networks</a:t>
            </a:r>
            <a:r>
              <a:rPr lang="en-GB" sz="2200" dirty="0"/>
              <a:t> where we can explain the dynamics quite well!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CEC479-C1E2-19C9-B19B-E98B0948CF16}"/>
              </a:ext>
            </a:extLst>
          </p:cNvPr>
          <p:cNvSpPr txBox="1"/>
          <p:nvPr/>
        </p:nvSpPr>
        <p:spPr>
          <a:xfrm>
            <a:off x="701038" y="1051983"/>
            <a:ext cx="108813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/>
              <a:t>A curious property of SAM: if we finetune an ERM model with SAM </a:t>
            </a:r>
            <a:br>
              <a:rPr lang="en-GB" sz="2200" dirty="0"/>
            </a:br>
            <a:r>
              <a:rPr lang="en-GB" sz="2200" u="sng" dirty="0"/>
              <a:t>on the same dataset</a:t>
            </a:r>
            <a:r>
              <a:rPr lang="en-GB" sz="2200" dirty="0"/>
              <a:t>, we get a </a:t>
            </a:r>
            <a:r>
              <a:rPr lang="en-GB" sz="2200" b="1" dirty="0"/>
              <a:t>significant generalization improvement </a:t>
            </a:r>
            <a:endParaRPr lang="en-GB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780C96-4EB4-CE3A-B7F8-7285C32218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196"/>
          <a:stretch/>
        </p:blipFill>
        <p:spPr>
          <a:xfrm>
            <a:off x="1498864" y="2346209"/>
            <a:ext cx="4487209" cy="28471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117CFB-A8A5-E762-2B43-49364D23736F}"/>
              </a:ext>
            </a:extLst>
          </p:cNvPr>
          <p:cNvSpPr txBox="1"/>
          <p:nvPr/>
        </p:nvSpPr>
        <p:spPr>
          <a:xfrm>
            <a:off x="2536370" y="1904436"/>
            <a:ext cx="28552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sz="2200" b="1" dirty="0"/>
              <a:t>ResNet-18 on CIFAR-10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51EA80-EB8C-C9DD-54E1-690D5BFB7FC4}"/>
              </a:ext>
            </a:extLst>
          </p:cNvPr>
          <p:cNvSpPr txBox="1"/>
          <p:nvPr/>
        </p:nvSpPr>
        <p:spPr>
          <a:xfrm>
            <a:off x="7260769" y="1915322"/>
            <a:ext cx="29979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sz="2200" b="1" dirty="0"/>
              <a:t>ResNet-34 on CIFAR-100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1B6493-15F8-9F5F-7626-6F81AF46E276}"/>
                  </a:ext>
                </a:extLst>
              </p:cNvPr>
              <p:cNvSpPr txBox="1"/>
              <p:nvPr/>
            </p:nvSpPr>
            <p:spPr>
              <a:xfrm>
                <a:off x="2873829" y="5226045"/>
                <a:ext cx="683622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000" dirty="0"/>
                  <a:t>+ minima of ERM and ERM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2000" dirty="0"/>
                  <a:t>SAM are linearly connected</a:t>
                </a:r>
                <a:endParaRPr lang="en-CH" sz="20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1B6493-15F8-9F5F-7626-6F81AF46E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829" y="5226045"/>
                <a:ext cx="6836228" cy="400110"/>
              </a:xfrm>
              <a:prstGeom prst="rect">
                <a:avLst/>
              </a:prstGeom>
              <a:blipFill>
                <a:blip r:embed="rId3"/>
                <a:stretch>
                  <a:fillRect t="-9091" b="-2424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9F57AB7E-10E5-30B8-4282-15800C632C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99"/>
          <a:stretch/>
        </p:blipFill>
        <p:spPr>
          <a:xfrm>
            <a:off x="6205928" y="2313551"/>
            <a:ext cx="4532925" cy="284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10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8" grpId="0"/>
      <p:bldP spid="10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1D8B3C-0839-3541-A767-5E1EE9E91544}"/>
              </a:ext>
            </a:extLst>
          </p:cNvPr>
          <p:cNvSpPr txBox="1"/>
          <p:nvPr/>
        </p:nvSpPr>
        <p:spPr>
          <a:xfrm>
            <a:off x="336926" y="245526"/>
            <a:ext cx="11266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200" b="1" dirty="0"/>
              <a:t>What happens with SAM on mislabelled data?</a:t>
            </a:r>
            <a:endParaRPr lang="en-CH" sz="3200" b="1" dirty="0">
              <a:highlight>
                <a:srgbClr val="FFFF00"/>
              </a:highligh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01DA68-CB3F-B541-B3B4-BE3FEFEBE500}"/>
                  </a:ext>
                </a:extLst>
              </p:cNvPr>
              <p:cNvSpPr txBox="1"/>
              <p:nvPr/>
            </p:nvSpPr>
            <p:spPr>
              <a:xfrm>
                <a:off x="433909" y="1083718"/>
                <a:ext cx="1126684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dirty="0"/>
                  <a:t>Convergence of SAM to global minima can also have a </a:t>
                </a:r>
                <a:r>
                  <a:rPr lang="en-GB" sz="2400" b="1" dirty="0">
                    <a:solidFill>
                      <a:srgbClr val="FF0000"/>
                    </a:solidFill>
                  </a:rPr>
                  <a:t>negative impact</a:t>
                </a:r>
                <a:r>
                  <a:rPr lang="en-GB" sz="2400" dirty="0"/>
                  <a:t>  </a:t>
                </a:r>
                <a:br>
                  <a:rPr lang="en-US" sz="24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2400" dirty="0"/>
                  <a:t>  e.g., SAM overfits similarly to ERM when trained on mislabelled data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01DA68-CB3F-B541-B3B4-BE3FEFEBE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09" y="1083718"/>
                <a:ext cx="11266842" cy="830997"/>
              </a:xfrm>
              <a:prstGeom prst="rect">
                <a:avLst/>
              </a:prstGeom>
              <a:blipFill>
                <a:blip r:embed="rId2"/>
                <a:stretch>
                  <a:fillRect t="-6061" b="-1515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2263C4-1B16-0041-A72E-1BC720B4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5734" y="6481045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17</a:t>
            </a:fld>
            <a:endParaRPr lang="en-I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598D2C-4D2C-453C-05FD-DD583D9481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05" r="50629"/>
          <a:stretch/>
        </p:blipFill>
        <p:spPr>
          <a:xfrm>
            <a:off x="841205" y="2460171"/>
            <a:ext cx="5124163" cy="33875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D2A16A-128B-3A35-1640-7AD00DA839E8}"/>
              </a:ext>
            </a:extLst>
          </p:cNvPr>
          <p:cNvSpPr txBox="1"/>
          <p:nvPr/>
        </p:nvSpPr>
        <p:spPr>
          <a:xfrm>
            <a:off x="2318654" y="2051056"/>
            <a:ext cx="285526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sz="2200" b="1" dirty="0"/>
              <a:t>ResNet-18 on CIFAR-10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E56C61-779A-C190-3404-8F311DBC6F1C}"/>
              </a:ext>
            </a:extLst>
          </p:cNvPr>
          <p:cNvSpPr txBox="1"/>
          <p:nvPr/>
        </p:nvSpPr>
        <p:spPr>
          <a:xfrm>
            <a:off x="7424055" y="2061942"/>
            <a:ext cx="29979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sz="2200" b="1" dirty="0"/>
              <a:t>ResNet-34 on CIFAR-100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3EAFAA-59F8-7F57-ACD1-93375B2CF6BC}"/>
              </a:ext>
            </a:extLst>
          </p:cNvPr>
          <p:cNvSpPr txBox="1"/>
          <p:nvPr/>
        </p:nvSpPr>
        <p:spPr>
          <a:xfrm>
            <a:off x="1363404" y="5843319"/>
            <a:ext cx="9465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also suggests that the beneficial effect of SAM is observed not only close to a minimum but also </a:t>
            </a:r>
            <a:r>
              <a:rPr lang="en-US" sz="2400" b="1" dirty="0"/>
              <a:t>along the whole optimization trajectory</a:t>
            </a:r>
            <a:endParaRPr lang="en-GB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2861EE-A105-6D68-0C02-E4A15892FC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29" t="14905"/>
          <a:stretch/>
        </p:blipFill>
        <p:spPr>
          <a:xfrm>
            <a:off x="6095999" y="2444840"/>
            <a:ext cx="5124163" cy="338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43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1D8B3C-0839-3541-A767-5E1EE9E91544}"/>
              </a:ext>
            </a:extLst>
          </p:cNvPr>
          <p:cNvSpPr txBox="1"/>
          <p:nvPr/>
        </p:nvSpPr>
        <p:spPr>
          <a:xfrm>
            <a:off x="701040" y="402442"/>
            <a:ext cx="10789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200" b="1" dirty="0"/>
              <a:t>Future directions</a:t>
            </a:r>
            <a:endParaRPr lang="en-CH" sz="3200" b="1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01DA68-CB3F-B541-B3B4-BE3FEFEBE500}"/>
              </a:ext>
            </a:extLst>
          </p:cNvPr>
          <p:cNvSpPr txBox="1"/>
          <p:nvPr/>
        </p:nvSpPr>
        <p:spPr>
          <a:xfrm>
            <a:off x="716030" y="1427110"/>
            <a:ext cx="1089963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What is the implicit bias of SAM for non-linear neural networks in terms of the learned function?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Why does sharpness still makes sense despite its obvious flaws (</a:t>
            </a:r>
            <a:r>
              <a:rPr lang="en-GB" sz="2400" dirty="0">
                <a:hlinkClick r:id="rId2"/>
              </a:rPr>
              <a:t>Sharp Minima Can Generalize For Deep Nets (ICML’17)</a:t>
            </a:r>
            <a:r>
              <a:rPr lang="en-US" sz="2400" dirty="0"/>
              <a:t>)?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Why is SAM so beneficial for vision transformers: </a:t>
            </a:r>
            <a:r>
              <a:rPr lang="en-US" sz="2400" dirty="0">
                <a:hlinkClick r:id="rId3"/>
              </a:rPr>
              <a:t>When Vision Transformers Outperform ResNets without Pre-training or Strong Data Augmentations (ICLR’22)</a:t>
            </a:r>
            <a:r>
              <a:rPr lang="en-US" sz="2400" dirty="0"/>
              <a:t>?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More in-depth exploration of SAM in the noisy label setting: why does it work?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2263C4-1B16-0041-A72E-1BC720B4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18</a:t>
            </a:fld>
            <a:endParaRPr lang="en-I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69BC52-2704-BC6C-C41C-6A901442EEBB}"/>
              </a:ext>
            </a:extLst>
          </p:cNvPr>
          <p:cNvSpPr txBox="1"/>
          <p:nvPr/>
        </p:nvSpPr>
        <p:spPr>
          <a:xfrm>
            <a:off x="2959821" y="5916457"/>
            <a:ext cx="6368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sz="2400" b="1" dirty="0"/>
              <a:t>Before we conclude, a few more words about 1.</a:t>
            </a:r>
          </a:p>
        </p:txBody>
      </p:sp>
    </p:spTree>
    <p:extLst>
      <p:ext uri="{BB962C8B-B14F-4D97-AF65-F5344CB8AC3E}">
        <p14:creationId xmlns:p14="http://schemas.microsoft.com/office/powerpoint/2010/main" val="63778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1D8B3C-0839-3541-A767-5E1EE9E91544}"/>
              </a:ext>
            </a:extLst>
          </p:cNvPr>
          <p:cNvSpPr txBox="1"/>
          <p:nvPr/>
        </p:nvSpPr>
        <p:spPr>
          <a:xfrm>
            <a:off x="701040" y="239947"/>
            <a:ext cx="10789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200" b="1" dirty="0"/>
              <a:t>Background: Sharpness-Aware Minimization</a:t>
            </a:r>
            <a:endParaRPr lang="en-CH" sz="3200" b="1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01DA68-CB3F-B541-B3B4-BE3FEFEBE500}"/>
              </a:ext>
            </a:extLst>
          </p:cNvPr>
          <p:cNvSpPr txBox="1"/>
          <p:nvPr/>
        </p:nvSpPr>
        <p:spPr>
          <a:xfrm>
            <a:off x="443911" y="1156152"/>
            <a:ext cx="6435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Sharpness-Aware Minimization (SAM) </a:t>
            </a:r>
            <a:r>
              <a:rPr lang="en-US" sz="2400" dirty="0">
                <a:solidFill>
                  <a:srgbClr val="0070C0"/>
                </a:solidFill>
              </a:rPr>
              <a:t>[</a:t>
            </a:r>
            <a:r>
              <a:rPr lang="en-US" sz="2400" dirty="0" err="1">
                <a:solidFill>
                  <a:srgbClr val="0070C0"/>
                </a:solidFill>
              </a:rPr>
              <a:t>Foret</a:t>
            </a:r>
            <a:r>
              <a:rPr lang="en-US" sz="2400" dirty="0">
                <a:solidFill>
                  <a:srgbClr val="0070C0"/>
                </a:solidFill>
              </a:rPr>
              <a:t> et al., ICLR’21]</a:t>
            </a:r>
            <a:r>
              <a:rPr lang="en-US" sz="2400" dirty="0"/>
              <a:t>:</a:t>
            </a:r>
            <a:endParaRPr lang="en-US" sz="2400" b="1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2263C4-1B16-0041-A72E-1BC720B4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36388" y="6468448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1</a:t>
            </a:fld>
            <a:endParaRPr lang="en-I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AD0299-293F-1040-A8F9-E799F48CDD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13" y="1153597"/>
            <a:ext cx="4351259" cy="281881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34BF488-F303-9143-9B71-84B646873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859" y="2016210"/>
            <a:ext cx="5809122" cy="7562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5FCB594-DD5D-3D4A-8420-5C812E28C3CD}"/>
              </a:ext>
            </a:extLst>
          </p:cNvPr>
          <p:cNvSpPr/>
          <p:nvPr/>
        </p:nvSpPr>
        <p:spPr>
          <a:xfrm>
            <a:off x="523006" y="5206978"/>
            <a:ext cx="62029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SAM consistently </a:t>
            </a:r>
            <a:r>
              <a:rPr lang="en-US" sz="2400" b="1" dirty="0"/>
              <a:t>improves generalization </a:t>
            </a:r>
            <a:r>
              <a:rPr lang="en-US" sz="2400" dirty="0"/>
              <a:t>in the state-of-the-art settings (!) and has only 2x computational overhead</a:t>
            </a:r>
            <a:endParaRPr lang="en-US" sz="2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DE4F7F-A66E-734B-AEB3-10EDB5F897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826" y="4022474"/>
            <a:ext cx="3541774" cy="88544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0934ADA-D698-3140-A9FA-7671B5CE0ACE}"/>
              </a:ext>
            </a:extLst>
          </p:cNvPr>
          <p:cNvSpPr/>
          <p:nvPr/>
        </p:nvSpPr>
        <p:spPr>
          <a:xfrm>
            <a:off x="523006" y="3200406"/>
            <a:ext cx="63567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070C0"/>
                </a:solidFill>
              </a:rPr>
              <a:t>Foret</a:t>
            </a:r>
            <a:r>
              <a:rPr lang="en-US" sz="2400" dirty="0">
                <a:solidFill>
                  <a:srgbClr val="0070C0"/>
                </a:solidFill>
              </a:rPr>
              <a:t> et al., ICLR’21</a:t>
            </a:r>
            <a:r>
              <a:rPr lang="en-US" sz="2400" dirty="0"/>
              <a:t> motivate SAM by minimization of </a:t>
            </a:r>
            <a:r>
              <a:rPr lang="en-US" sz="2400" b="1" dirty="0"/>
              <a:t>sharpness:</a:t>
            </a:r>
            <a:endParaRPr lang="en-CH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7E9E59-E69F-1044-BA2C-7A5380DE9B3E}"/>
              </a:ext>
            </a:extLst>
          </p:cNvPr>
          <p:cNvSpPr txBox="1"/>
          <p:nvPr/>
        </p:nvSpPr>
        <p:spPr>
          <a:xfrm>
            <a:off x="7753263" y="829118"/>
            <a:ext cx="3910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dirty="0"/>
              <a:t>Visual description of the SAM algorithm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4D1DA2-AD2C-96CF-E382-FFC8A36BED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350" y="4072144"/>
            <a:ext cx="3778242" cy="27858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0723E9-D184-DB10-DA13-CE2A2D798572}"/>
              </a:ext>
            </a:extLst>
          </p:cNvPr>
          <p:cNvSpPr txBox="1"/>
          <p:nvPr/>
        </p:nvSpPr>
        <p:spPr>
          <a:xfrm>
            <a:off x="8926475" y="3877451"/>
            <a:ext cx="18597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sz="1200" dirty="0"/>
              <a:t>Source: </a:t>
            </a:r>
            <a:r>
              <a:rPr lang="en-GB" sz="1200" dirty="0" err="1"/>
              <a:t>Foret</a:t>
            </a:r>
            <a:r>
              <a:rPr lang="en-GB" sz="1200" dirty="0"/>
              <a:t> et al, ICLR’21</a:t>
            </a:r>
            <a:endParaRPr lang="en-CH" sz="1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A38005-3A57-2982-D6F0-58E274B48A94}"/>
                  </a:ext>
                </a:extLst>
              </p:cNvPr>
              <p:cNvSpPr txBox="1"/>
              <p:nvPr/>
            </p:nvSpPr>
            <p:spPr>
              <a:xfrm>
                <a:off x="3934667" y="2712390"/>
                <a:ext cx="31326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sz="1400" dirty="0"/>
                  <a:t>w</a:t>
                </a:r>
                <a:r>
                  <a:rPr lang="en-CH" sz="1400" dirty="0"/>
                  <a:t>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H" sz="1400" dirty="0"/>
                  <a:t> can optionally include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1/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∇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||</m:t>
                        </m:r>
                      </m:e>
                      <m:sub>
                        <m:r>
                          <a:rPr lang="en-US" sz="1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CH" sz="1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5A38005-3A57-2982-D6F0-58E274B48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4667" y="2712390"/>
                <a:ext cx="3132652" cy="307777"/>
              </a:xfrm>
              <a:prstGeom prst="rect">
                <a:avLst/>
              </a:prstGeom>
              <a:blipFill>
                <a:blip r:embed="rId6"/>
                <a:stretch>
                  <a:fillRect l="-403" t="-4000" b="-200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416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12" grpId="0"/>
      <p:bldP spid="13" grpId="0"/>
      <p:bldP spid="8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1D8B3C-0839-3541-A767-5E1EE9E91544}"/>
              </a:ext>
            </a:extLst>
          </p:cNvPr>
          <p:cNvSpPr txBox="1"/>
          <p:nvPr/>
        </p:nvSpPr>
        <p:spPr>
          <a:xfrm>
            <a:off x="336926" y="310842"/>
            <a:ext cx="11266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200" b="1" dirty="0"/>
              <a:t>A follow-up on the sparsity observation</a:t>
            </a:r>
            <a:endParaRPr lang="en-CH" sz="3200" b="1" dirty="0">
              <a:highlight>
                <a:srgbClr val="FFFF00"/>
              </a:highlight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2263C4-1B16-0041-A72E-1BC720B4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5734" y="6481045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19</a:t>
            </a:fld>
            <a:endParaRPr lang="en-I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AFD1FC-EA70-2FAA-7B1B-A55BCA9A0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236" y="1521601"/>
            <a:ext cx="8363527" cy="32624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BAF6EB-9D6A-50A7-944B-B4E509FF092A}"/>
              </a:ext>
            </a:extLst>
          </p:cNvPr>
          <p:cNvSpPr txBox="1"/>
          <p:nvPr/>
        </p:nvSpPr>
        <p:spPr>
          <a:xfrm>
            <a:off x="1039405" y="5195301"/>
            <a:ext cx="10113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 dirty="0"/>
              <a:t>This observation is quite curious. Can we understand it better? </a:t>
            </a:r>
            <a:br>
              <a:rPr lang="en-CH" sz="2400" dirty="0"/>
            </a:br>
            <a:r>
              <a:rPr lang="en-CH" sz="2400" b="1" dirty="0"/>
              <a:t>Can the same effect be achieved with standard SGD?</a:t>
            </a:r>
          </a:p>
        </p:txBody>
      </p:sp>
    </p:spTree>
    <p:extLst>
      <p:ext uri="{BB962C8B-B14F-4D97-AF65-F5344CB8AC3E}">
        <p14:creationId xmlns:p14="http://schemas.microsoft.com/office/powerpoint/2010/main" val="844432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1D8B3C-0839-3541-A767-5E1EE9E91544}"/>
              </a:ext>
            </a:extLst>
          </p:cNvPr>
          <p:cNvSpPr txBox="1"/>
          <p:nvPr/>
        </p:nvSpPr>
        <p:spPr>
          <a:xfrm>
            <a:off x="336926" y="245526"/>
            <a:ext cx="11266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200" b="1" dirty="0"/>
              <a:t>New paper: </a:t>
            </a:r>
            <a:r>
              <a:rPr lang="en-CH" sz="3200" dirty="0"/>
              <a:t>SGD with large step sizes learns sparse features</a:t>
            </a:r>
            <a:endParaRPr lang="en-CH" sz="3200" dirty="0">
              <a:highlight>
                <a:srgbClr val="FFFF00"/>
              </a:highlight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2263C4-1B16-0041-A72E-1BC720B4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5734" y="6481045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20</a:t>
            </a:fld>
            <a:endParaRPr lang="en-I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B4298D-BE97-63D8-93E0-309CB42B0B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4" t="2469" r="52753" b="31967"/>
          <a:stretch/>
        </p:blipFill>
        <p:spPr>
          <a:xfrm>
            <a:off x="890872" y="1558646"/>
            <a:ext cx="5192937" cy="33052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0DA88E-AB8A-9AFD-870E-F892777E3FA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72" t="1730" r="5794" b="32707"/>
          <a:stretch/>
        </p:blipFill>
        <p:spPr>
          <a:xfrm>
            <a:off x="6096000" y="1558646"/>
            <a:ext cx="5192937" cy="33052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F81A96-AA39-084F-FF11-08A62BF3E003}"/>
              </a:ext>
            </a:extLst>
          </p:cNvPr>
          <p:cNvSpPr txBox="1"/>
          <p:nvPr/>
        </p:nvSpPr>
        <p:spPr>
          <a:xfrm>
            <a:off x="2523744" y="1043608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400" b="1" dirty="0"/>
              <a:t>A typical training dynamics for a ResNet-18 on CIFAR-10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1CB0AA-CD5B-D9A9-BB1B-73CBE3A340FA}"/>
              </a:ext>
            </a:extLst>
          </p:cNvPr>
          <p:cNvSpPr txBox="1"/>
          <p:nvPr/>
        </p:nvSpPr>
        <p:spPr>
          <a:xfrm>
            <a:off x="3639623" y="4817018"/>
            <a:ext cx="50834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sz="2000" b="1" dirty="0"/>
              <a:t>Setting</a:t>
            </a:r>
            <a:r>
              <a:rPr lang="en-CH" sz="2000" dirty="0"/>
              <a:t>: no momentum, no data augmentation.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D7E200-17E1-8425-0E7F-AA1A8ECCB5AA}"/>
              </a:ext>
            </a:extLst>
          </p:cNvPr>
          <p:cNvSpPr txBox="1"/>
          <p:nvPr/>
        </p:nvSpPr>
        <p:spPr>
          <a:xfrm>
            <a:off x="2141576" y="5299354"/>
            <a:ext cx="80795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CH" sz="2400" dirty="0">
                <a:highlight>
                  <a:srgbClr val="FFFF00"/>
                </a:highlight>
              </a:rPr>
              <a:t>Why does the training loss stabilizes? </a:t>
            </a:r>
          </a:p>
          <a:p>
            <a:pPr marL="457200" indent="-457200">
              <a:buFont typeface="+mj-lt"/>
              <a:buAutoNum type="arabicPeriod"/>
            </a:pPr>
            <a:r>
              <a:rPr lang="en-CH" sz="2400" dirty="0">
                <a:highlight>
                  <a:srgbClr val="FFFF00"/>
                </a:highlight>
              </a:rPr>
              <a:t>What kind of hidden dynamics is happening in this phase?</a:t>
            </a:r>
          </a:p>
          <a:p>
            <a:pPr marL="457200" indent="-457200">
              <a:buFont typeface="+mj-lt"/>
              <a:buAutoNum type="arabicPeriod"/>
            </a:pPr>
            <a:r>
              <a:rPr lang="en-CH" sz="2400" dirty="0">
                <a:highlight>
                  <a:srgbClr val="FFFF00"/>
                </a:highlight>
              </a:rPr>
              <a:t>Is it related to sparsity of the predictor? </a:t>
            </a:r>
          </a:p>
        </p:txBody>
      </p:sp>
    </p:spTree>
    <p:extLst>
      <p:ext uri="{BB962C8B-B14F-4D97-AF65-F5344CB8AC3E}">
        <p14:creationId xmlns:p14="http://schemas.microsoft.com/office/powerpoint/2010/main" val="372607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1D8B3C-0839-3541-A767-5E1EE9E91544}"/>
              </a:ext>
            </a:extLst>
          </p:cNvPr>
          <p:cNvSpPr txBox="1"/>
          <p:nvPr/>
        </p:nvSpPr>
        <p:spPr>
          <a:xfrm>
            <a:off x="336926" y="185566"/>
            <a:ext cx="11266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200" b="1" dirty="0"/>
              <a:t>New paper: </a:t>
            </a:r>
            <a:r>
              <a:rPr lang="en-CH" sz="3200" dirty="0"/>
              <a:t>SGD with large step sizes learns sparse features</a:t>
            </a:r>
            <a:endParaRPr lang="en-CH" sz="3200" dirty="0">
              <a:highlight>
                <a:srgbClr val="FFFF00"/>
              </a:highlight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2263C4-1B16-0041-A72E-1BC720B4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5734" y="6481045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21</a:t>
            </a:fld>
            <a:endParaRPr lang="en-IE"/>
          </a:p>
        </p:txBody>
      </p:sp>
      <p:pic>
        <p:nvPicPr>
          <p:cNvPr id="2" name="1 - video">
            <a:hlinkClick r:id="" action="ppaction://media"/>
            <a:extLst>
              <a:ext uri="{FF2B5EF4-FFF2-40B4-BE49-F238E27FC236}">
                <a16:creationId xmlns:a16="http://schemas.microsoft.com/office/drawing/2014/main" id="{7F4F976D-FA3F-C1E0-0C92-1D0100C1A0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96259" y="740361"/>
            <a:ext cx="4380384" cy="36209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3FC75F-110E-905A-0E1B-5C0FCA9F5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395" y="1022658"/>
            <a:ext cx="4656371" cy="33232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473584-125A-365A-578E-C06F619063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0183" y="4149622"/>
            <a:ext cx="4071583" cy="2117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DCD255C-C00C-D48C-33A6-58A7ADD2EB82}"/>
              </a:ext>
            </a:extLst>
          </p:cNvPr>
          <p:cNvSpPr txBox="1"/>
          <p:nvPr/>
        </p:nvSpPr>
        <p:spPr>
          <a:xfrm>
            <a:off x="309977" y="4474726"/>
            <a:ext cx="115720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H" sz="2400" b="1" dirty="0"/>
              <a:t>Our picture</a:t>
            </a:r>
            <a:r>
              <a:rPr lang="en-CH" sz="2400" dirty="0"/>
              <a:t>: SGD noise drives the iterates to a sparse solution which we observe on many models (from </a:t>
            </a:r>
            <a:r>
              <a:rPr lang="en-CH" sz="2400" b="1" dirty="0"/>
              <a:t>diagonal linear networks</a:t>
            </a:r>
            <a:r>
              <a:rPr lang="en-CH" sz="2400" dirty="0"/>
              <a:t> to </a:t>
            </a:r>
            <a:r>
              <a:rPr lang="en-CH" sz="2400" b="1" dirty="0"/>
              <a:t>ResNets on CIFAR-100</a:t>
            </a:r>
            <a:r>
              <a:rPr lang="en-CH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H" sz="2400" dirty="0"/>
              <a:t>It’s important that </a:t>
            </a:r>
            <a:r>
              <a:rPr lang="en-CH" sz="2400" b="1" dirty="0"/>
              <a:t>we don’t converge too early and keep benefitting from the noise</a:t>
            </a:r>
            <a:endParaRPr lang="en-CH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H" sz="2400" b="1" dirty="0"/>
              <a:t>Relation to sharpness</a:t>
            </a:r>
            <a:r>
              <a:rPr lang="en-CH" sz="2400" dirty="0"/>
              <a:t>: the slow noisy dynamics can be seen as minimization of </a:t>
            </a:r>
            <a:r>
              <a:rPr lang="en-CH" sz="2400" i="1" dirty="0"/>
              <a:t>some </a:t>
            </a:r>
            <a:r>
              <a:rPr lang="en-CH" sz="2400" dirty="0"/>
              <a:t>sharpness-related criterion (but unclear which exactly; rank of the NTK feature matrix seems to be a good proxy)</a:t>
            </a:r>
          </a:p>
        </p:txBody>
      </p:sp>
    </p:spTree>
    <p:extLst>
      <p:ext uri="{BB962C8B-B14F-4D97-AF65-F5344CB8AC3E}">
        <p14:creationId xmlns:p14="http://schemas.microsoft.com/office/powerpoint/2010/main" val="289642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9840FE6B-2D49-7744-8D0B-BB6C27C14F6A}"/>
              </a:ext>
            </a:extLst>
          </p:cNvPr>
          <p:cNvSpPr txBox="1"/>
          <p:nvPr/>
        </p:nvSpPr>
        <p:spPr>
          <a:xfrm>
            <a:off x="1812616" y="1899324"/>
            <a:ext cx="85667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>
                <a:highlight>
                  <a:srgbClr val="FFFF00"/>
                </a:highlight>
              </a:rPr>
              <a:t>Thanks for your attention!</a:t>
            </a:r>
          </a:p>
          <a:p>
            <a:pPr algn="ctr"/>
            <a:endParaRPr lang="en-GB" sz="3200" b="1" dirty="0">
              <a:highlight>
                <a:srgbClr val="FFFF00"/>
              </a:highlight>
            </a:endParaRPr>
          </a:p>
          <a:p>
            <a:pPr algn="ctr"/>
            <a:r>
              <a:rPr lang="en-GB" sz="3200" b="1" dirty="0">
                <a:highlight>
                  <a:srgbClr val="FFFF00"/>
                </a:highlight>
              </a:rPr>
              <a:t>Happy to answer your questions and chat more :)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DB1EB9-A834-B242-AF99-1FF4902E2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22</a:t>
            </a:fld>
            <a:endParaRPr lang="en-I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31A5A8-F16E-48FF-07D9-963488422F02}"/>
              </a:ext>
            </a:extLst>
          </p:cNvPr>
          <p:cNvSpPr txBox="1"/>
          <p:nvPr/>
        </p:nvSpPr>
        <p:spPr>
          <a:xfrm>
            <a:off x="2034631" y="3958420"/>
            <a:ext cx="812273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b="1" dirty="0"/>
              <a:t>Paper</a:t>
            </a:r>
            <a:r>
              <a:rPr lang="en-GB" sz="2800" dirty="0"/>
              <a:t>: </a:t>
            </a:r>
            <a:r>
              <a:rPr lang="en-GB" sz="2800" dirty="0">
                <a:hlinkClick r:id="rId2"/>
              </a:rPr>
              <a:t>https://arxiv.org/abs/2206.06232</a:t>
            </a:r>
            <a:endParaRPr lang="en-GB" sz="2800" dirty="0"/>
          </a:p>
          <a:p>
            <a:pPr algn="ctr"/>
            <a:r>
              <a:rPr lang="en-GB" sz="2800" b="1" dirty="0"/>
              <a:t>Code</a:t>
            </a:r>
            <a:r>
              <a:rPr lang="en-GB" sz="2800" dirty="0"/>
              <a:t>: </a:t>
            </a:r>
            <a:r>
              <a:rPr lang="en-GB" sz="2800" dirty="0">
                <a:hlinkClick r:id="rId3"/>
              </a:rPr>
              <a:t>https://</a:t>
            </a:r>
            <a:r>
              <a:rPr lang="en-GB" sz="2800" dirty="0" err="1">
                <a:hlinkClick r:id="rId3"/>
              </a:rPr>
              <a:t>github.com</a:t>
            </a:r>
            <a:r>
              <a:rPr lang="en-GB" sz="2800" dirty="0">
                <a:hlinkClick r:id="rId3"/>
              </a:rPr>
              <a:t>/</a:t>
            </a:r>
            <a:r>
              <a:rPr lang="en-GB" sz="2800" dirty="0" err="1">
                <a:hlinkClick r:id="rId3"/>
              </a:rPr>
              <a:t>tml-epfl</a:t>
            </a:r>
            <a:r>
              <a:rPr lang="en-GB" sz="2800" dirty="0">
                <a:hlinkClick r:id="rId3"/>
              </a:rPr>
              <a:t>/understanding-</a:t>
            </a:r>
            <a:r>
              <a:rPr lang="en-GB" sz="2800" dirty="0" err="1">
                <a:hlinkClick r:id="rId3"/>
              </a:rPr>
              <a:t>sam</a:t>
            </a:r>
            <a:endParaRPr lang="en-CH" sz="2800" dirty="0"/>
          </a:p>
        </p:txBody>
      </p:sp>
    </p:spTree>
    <p:extLst>
      <p:ext uri="{BB962C8B-B14F-4D97-AF65-F5344CB8AC3E}">
        <p14:creationId xmlns:p14="http://schemas.microsoft.com/office/powerpoint/2010/main" val="4287735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1D8B3C-0839-3541-A767-5E1EE9E91544}"/>
              </a:ext>
            </a:extLst>
          </p:cNvPr>
          <p:cNvSpPr txBox="1"/>
          <p:nvPr/>
        </p:nvSpPr>
        <p:spPr>
          <a:xfrm>
            <a:off x="701040" y="316149"/>
            <a:ext cx="10789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200" b="1" dirty="0"/>
              <a:t>Which components of SAM are crucial?</a:t>
            </a:r>
            <a:endParaRPr lang="en-CH" sz="3200" b="1" dirty="0">
              <a:highlight>
                <a:srgbClr val="FFFF00"/>
              </a:highlight>
            </a:endParaRPr>
          </a:p>
        </p:txBody>
      </p:sp>
      <p:sp>
        <p:nvSpPr>
          <p:cNvPr id="21" name="Slide Number Placeholder 14">
            <a:extLst>
              <a:ext uri="{FF2B5EF4-FFF2-40B4-BE49-F238E27FC236}">
                <a16:creationId xmlns:a16="http://schemas.microsoft.com/office/drawing/2014/main" id="{8C3B4F97-DF36-FAF7-0F57-B5D9503FA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7760" y="6411688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2</a:t>
            </a:fld>
            <a:endParaRPr lang="en-IE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E76BA2E-3BC5-1B08-E9FB-D7716943DC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34" y="2814243"/>
            <a:ext cx="9842500" cy="342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2C7D70-4805-8CDC-AD53-11E2EA277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157" y="1182042"/>
            <a:ext cx="5026863" cy="95592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0BDE579-09D2-4B33-0D03-E1FFFAFB06DF}"/>
              </a:ext>
            </a:extLst>
          </p:cNvPr>
          <p:cNvGrpSpPr/>
          <p:nvPr/>
        </p:nvGrpSpPr>
        <p:grpSpPr>
          <a:xfrm>
            <a:off x="911770" y="1042670"/>
            <a:ext cx="4191581" cy="879306"/>
            <a:chOff x="1074724" y="5576440"/>
            <a:chExt cx="4191581" cy="87930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9A19644-EE02-CF4D-D87F-C164B1C2AF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428"/>
            <a:stretch/>
          </p:blipFill>
          <p:spPr>
            <a:xfrm>
              <a:off x="1074724" y="5576441"/>
              <a:ext cx="1110537" cy="87930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9521DCB-8539-E1E7-3346-C8BF003D3D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801"/>
            <a:stretch/>
          </p:blipFill>
          <p:spPr>
            <a:xfrm>
              <a:off x="2138767" y="5576440"/>
              <a:ext cx="3127538" cy="879305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3DE428D-7FA2-013C-0B74-48E8B142C9D4}"/>
                  </a:ext>
                </a:extLst>
              </p:cNvPr>
              <p:cNvSpPr txBox="1"/>
              <p:nvPr/>
            </p:nvSpPr>
            <p:spPr>
              <a:xfrm>
                <a:off x="5490729" y="1166544"/>
                <a:ext cx="62228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CH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3DE428D-7FA2-013C-0B74-48E8B142C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0729" y="1166544"/>
                <a:ext cx="622285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E2A3436-D0B2-A9CF-7C0A-A5F0D2254122}"/>
                  </a:ext>
                </a:extLst>
              </p:cNvPr>
              <p:cNvSpPr txBox="1"/>
              <p:nvPr/>
            </p:nvSpPr>
            <p:spPr>
              <a:xfrm>
                <a:off x="1240065" y="2181921"/>
                <a:ext cx="970261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Worst-case</a:t>
                </a:r>
                <a:r>
                  <a:rPr lang="en-US" sz="2400" dirty="0"/>
                  <a:t> weight perturbations, with a small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(aka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2400" b="1" dirty="0"/>
                  <a:t>-sharpness</a:t>
                </a:r>
                <a:r>
                  <a:rPr lang="en-US" sz="2400" dirty="0"/>
                  <a:t>) are key!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E2A3436-D0B2-A9CF-7C0A-A5F0D2254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065" y="2181921"/>
                <a:ext cx="9702614" cy="461665"/>
              </a:xfrm>
              <a:prstGeom prst="rect">
                <a:avLst/>
              </a:prstGeom>
              <a:blipFill>
                <a:blip r:embed="rId6"/>
                <a:stretch>
                  <a:fillRect l="-654" t="-7895" r="-784" b="-2894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5922AB85-56D5-C7A8-6DD9-7E9092D9E131}"/>
              </a:ext>
            </a:extLst>
          </p:cNvPr>
          <p:cNvSpPr txBox="1"/>
          <p:nvPr/>
        </p:nvSpPr>
        <p:spPr>
          <a:xfrm>
            <a:off x="1619188" y="6270743"/>
            <a:ext cx="8987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sz="2000" b="1" dirty="0"/>
              <a:t>Note</a:t>
            </a:r>
            <a:r>
              <a:rPr lang="en-CH" sz="2000" dirty="0"/>
              <a:t>: state-of-the-art setting with weight decay, BatchNorm, and data augmentation</a:t>
            </a:r>
          </a:p>
        </p:txBody>
      </p:sp>
    </p:spTree>
    <p:extLst>
      <p:ext uri="{BB962C8B-B14F-4D97-AF65-F5344CB8AC3E}">
        <p14:creationId xmlns:p14="http://schemas.microsoft.com/office/powerpoint/2010/main" val="81178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2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389BF-DAE2-3AD7-760A-79AFB0D66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3</a:t>
            </a:fld>
            <a:endParaRPr lang="en-IE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9818E53-D6E9-35C5-757D-07BA749A88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 rot="21081486">
            <a:off x="822058" y="1593353"/>
            <a:ext cx="5469941" cy="3280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AFEA5FEB-3D57-199A-3227-117CFE74E3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80" r="1"/>
          <a:stretch/>
        </p:blipFill>
        <p:spPr bwMode="auto">
          <a:xfrm>
            <a:off x="6452583" y="1350051"/>
            <a:ext cx="4596384" cy="429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FE5FAE-2557-15DB-D7E5-E2CC1770804A}"/>
              </a:ext>
            </a:extLst>
          </p:cNvPr>
          <p:cNvSpPr txBox="1"/>
          <p:nvPr/>
        </p:nvSpPr>
        <p:spPr>
          <a:xfrm>
            <a:off x="5459920" y="1525571"/>
            <a:ext cx="162153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6600" dirty="0"/>
              <a:t>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69C1B3-E335-6BAA-56C3-D0E2D4418C90}"/>
              </a:ext>
            </a:extLst>
          </p:cNvPr>
          <p:cNvSpPr txBox="1"/>
          <p:nvPr/>
        </p:nvSpPr>
        <p:spPr>
          <a:xfrm>
            <a:off x="1579847" y="1299342"/>
            <a:ext cx="31529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sz="2400" b="1" dirty="0">
                <a:highlight>
                  <a:srgbClr val="FFFF00"/>
                </a:highlight>
              </a:rPr>
              <a:t>2D subspace around an</a:t>
            </a:r>
          </a:p>
          <a:p>
            <a:pPr algn="ctr"/>
            <a:r>
              <a:rPr lang="en-CH" sz="2400" b="1" dirty="0">
                <a:highlight>
                  <a:srgbClr val="FFFF00"/>
                </a:highlight>
              </a:rPr>
              <a:t>ERM minimum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A58CAD-5F5B-7309-59BA-A943A13820B2}"/>
              </a:ext>
            </a:extLst>
          </p:cNvPr>
          <p:cNvSpPr txBox="1"/>
          <p:nvPr/>
        </p:nvSpPr>
        <p:spPr>
          <a:xfrm>
            <a:off x="7315759" y="1299342"/>
            <a:ext cx="29878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sz="2400" b="1" dirty="0">
                <a:highlight>
                  <a:srgbClr val="FFFF00"/>
                </a:highlight>
              </a:rPr>
              <a:t>2D subspace around a</a:t>
            </a:r>
          </a:p>
          <a:p>
            <a:pPr algn="ctr"/>
            <a:r>
              <a:rPr lang="en-CH" sz="2400" b="1" dirty="0">
                <a:highlight>
                  <a:srgbClr val="FFFF00"/>
                </a:highlight>
              </a:rPr>
              <a:t>SAM minimum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5614A7-3121-BD21-C876-39E1FF439D84}"/>
              </a:ext>
            </a:extLst>
          </p:cNvPr>
          <p:cNvSpPr txBox="1"/>
          <p:nvPr/>
        </p:nvSpPr>
        <p:spPr>
          <a:xfrm>
            <a:off x="2112377" y="4997381"/>
            <a:ext cx="79672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400" dirty="0"/>
              <a:t>Source of the loss surfaces: </a:t>
            </a:r>
            <a:r>
              <a:rPr lang="en-GB" sz="1400" dirty="0"/>
              <a:t>Sharpness-Aware Minimization for Efficiently Improving Generalization, ICLR’21</a:t>
            </a:r>
            <a:endParaRPr lang="en-CH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C094E0-E51A-4E80-7B62-4D5665DA8748}"/>
                  </a:ext>
                </a:extLst>
              </p:cNvPr>
              <p:cNvSpPr txBox="1"/>
              <p:nvPr/>
            </p:nvSpPr>
            <p:spPr>
              <a:xfrm>
                <a:off x="1132147" y="5562482"/>
                <a:ext cx="103479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 dirty="0"/>
                  <a:t>Importance of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GB" sz="2400" b="1" dirty="0"/>
                  <a:t>-sharpness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2400" dirty="0"/>
                  <a:t>  the common intuition about the benefits of converging to flat minima </a:t>
                </a:r>
                <a:r>
                  <a:rPr lang="en-GB" sz="2400" u="sng" dirty="0"/>
                  <a:t>of the training loss landscape</a:t>
                </a:r>
                <a:r>
                  <a:rPr lang="en-GB" sz="2400" dirty="0"/>
                  <a:t> is unlikely to explain SAM!</a:t>
                </a:r>
                <a:endParaRPr lang="en-CH" sz="32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C094E0-E51A-4E80-7B62-4D5665DA8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147" y="5562482"/>
                <a:ext cx="10347927" cy="830997"/>
              </a:xfrm>
              <a:prstGeom prst="rect">
                <a:avLst/>
              </a:prstGeom>
              <a:blipFill>
                <a:blip r:embed="rId3"/>
                <a:stretch>
                  <a:fillRect l="-736" t="-4478" r="-736" b="-1492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30AAD4C-9AF8-09EB-5668-52D085E2C09D}"/>
              </a:ext>
            </a:extLst>
          </p:cNvPr>
          <p:cNvSpPr txBox="1"/>
          <p:nvPr/>
        </p:nvSpPr>
        <p:spPr>
          <a:xfrm>
            <a:off x="701040" y="316149"/>
            <a:ext cx="10789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200" b="1" dirty="0"/>
              <a:t>Sharp minima vs. flat minima?</a:t>
            </a:r>
            <a:endParaRPr lang="en-CH" sz="3200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9243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C389BF-DAE2-3AD7-760A-79AFB0D66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4</a:t>
            </a:fld>
            <a:endParaRPr lang="en-IE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5614A7-3121-BD21-C876-39E1FF439D84}"/>
              </a:ext>
            </a:extLst>
          </p:cNvPr>
          <p:cNvSpPr txBox="1"/>
          <p:nvPr/>
        </p:nvSpPr>
        <p:spPr>
          <a:xfrm>
            <a:off x="3057774" y="4724953"/>
            <a:ext cx="6575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sz="1400" dirty="0"/>
              <a:t>Source: </a:t>
            </a:r>
            <a:r>
              <a:rPr lang="en-GB" sz="1400" dirty="0"/>
              <a:t>Sharpness-Aware Minimization for Efficiently Improving Generalization, ICLR’21</a:t>
            </a:r>
            <a:endParaRPr lang="en-CH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C094E0-E51A-4E80-7B62-4D5665DA8748}"/>
                  </a:ext>
                </a:extLst>
              </p:cNvPr>
              <p:cNvSpPr txBox="1"/>
              <p:nvPr/>
            </p:nvSpPr>
            <p:spPr>
              <a:xfrm>
                <a:off x="1430197" y="5442539"/>
                <a:ext cx="957591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b="1" dirty="0"/>
                  <a:t>Importance of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GB" sz="2400" b="1" dirty="0"/>
                  <a:t>-sharpness 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CH" sz="3200" dirty="0"/>
                  <a:t>  </a:t>
                </a:r>
                <a:r>
                  <a:rPr lang="en-GB" sz="2400" dirty="0"/>
                  <a:t>PAC-Bayes generalization is derived for random perturbations and can’t explain the success of m-SAM</a:t>
                </a:r>
                <a:endParaRPr lang="en-CH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4C094E0-E51A-4E80-7B62-4D5665DA8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197" y="5442539"/>
                <a:ext cx="9575910" cy="954107"/>
              </a:xfrm>
              <a:prstGeom prst="rect">
                <a:avLst/>
              </a:prstGeom>
              <a:blipFill>
                <a:blip r:embed="rId2"/>
                <a:stretch>
                  <a:fillRect b="-1447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30AAD4C-9AF8-09EB-5668-52D085E2C09D}"/>
              </a:ext>
            </a:extLst>
          </p:cNvPr>
          <p:cNvSpPr txBox="1"/>
          <p:nvPr/>
        </p:nvSpPr>
        <p:spPr>
          <a:xfrm>
            <a:off x="701040" y="378141"/>
            <a:ext cx="10789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200" b="1" dirty="0"/>
              <a:t>PAC-Bayesian generalization bound and SAM?</a:t>
            </a:r>
            <a:endParaRPr lang="en-CH" sz="3200" b="1" dirty="0">
              <a:highlight>
                <a:srgbClr val="FFFF00"/>
              </a:highlight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198FBD1-AE1E-08AC-8664-30F688962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256" y="1415461"/>
            <a:ext cx="9219793" cy="3198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77EF14-0710-96BA-B265-D76CACAA2C2D}"/>
              </a:ext>
            </a:extLst>
          </p:cNvPr>
          <p:cNvSpPr txBox="1"/>
          <p:nvPr/>
        </p:nvSpPr>
        <p:spPr>
          <a:xfrm>
            <a:off x="8688093" y="1438482"/>
            <a:ext cx="16215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6000" dirty="0"/>
              <a:t>🤔</a:t>
            </a:r>
          </a:p>
        </p:txBody>
      </p:sp>
    </p:spTree>
    <p:extLst>
      <p:ext uri="{BB962C8B-B14F-4D97-AF65-F5344CB8AC3E}">
        <p14:creationId xmlns:p14="http://schemas.microsoft.com/office/powerpoint/2010/main" val="1952445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A1D8B3C-0839-3541-A767-5E1EE9E91544}"/>
                  </a:ext>
                </a:extLst>
              </p:cNvPr>
              <p:cNvSpPr txBox="1"/>
              <p:nvPr/>
            </p:nvSpPr>
            <p:spPr>
              <a:xfrm>
                <a:off x="716538" y="316149"/>
                <a:ext cx="1078992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H" sz="3200" b="1" dirty="0"/>
                  <a:t>So why can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CH" sz="3200" b="1" dirty="0"/>
                  <a:t>-sharpness be helpful in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CH" sz="3200" b="1" dirty="0"/>
                  <a:t>-SAM?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A1D8B3C-0839-3541-A767-5E1EE9E91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538" y="316149"/>
                <a:ext cx="10789920" cy="584775"/>
              </a:xfrm>
              <a:prstGeom prst="rect">
                <a:avLst/>
              </a:prstGeom>
              <a:blipFill>
                <a:blip r:embed="rId2"/>
                <a:stretch>
                  <a:fillRect t="-12500" b="-291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01DA68-CB3F-B541-B3B4-BE3FEFEBE500}"/>
                  </a:ext>
                </a:extLst>
              </p:cNvPr>
              <p:cNvSpPr txBox="1"/>
              <p:nvPr/>
            </p:nvSpPr>
            <p:spPr>
              <a:xfrm>
                <a:off x="716538" y="1341018"/>
                <a:ext cx="7208262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b="1" dirty="0"/>
                  <a:t>Maybe some straightforward explanations?</a:t>
                </a:r>
              </a:p>
              <a:p>
                <a:endParaRPr lang="en-GB" sz="24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b="1" dirty="0"/>
                  <a:t>Hypothesis 1</a:t>
                </a:r>
                <a:r>
                  <a:rPr lang="en-GB" sz="2400" dirty="0"/>
                  <a:t>: </a:t>
                </a:r>
                <a:r>
                  <a:rPr lang="en-GB" sz="2400" i="1" dirty="0"/>
                  <a:t>with a lower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2400" i="1" dirty="0"/>
                  <a:t>, the ascent step of SAM more accurately maximizes the inner max</a:t>
                </a:r>
                <a:r>
                  <a:rPr lang="en-GB" sz="2400" dirty="0"/>
                  <a:t>.</a:t>
                </a:r>
                <a:br>
                  <a:rPr lang="en-GB" sz="2400" dirty="0"/>
                </a:b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2400" dirty="0"/>
                  <a:t> Some evidence towards this hypothesis, but using &gt;1 step for the inner max </a:t>
                </a:r>
                <a:r>
                  <a:rPr lang="en-GB" sz="2400" b="1" dirty="0"/>
                  <a:t>doesn’t help</a:t>
                </a:r>
                <a:r>
                  <a:rPr lang="en-GB" sz="2400" dirty="0"/>
                  <a:t>.</a:t>
                </a:r>
                <a:br>
                  <a:rPr lang="en-GB" sz="2400" dirty="0"/>
                </a:br>
                <a:endParaRPr lang="en-GB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b="1" dirty="0"/>
                  <a:t>Hypothesis 2</a:t>
                </a:r>
                <a:r>
                  <a:rPr lang="en-GB" sz="2400" dirty="0"/>
                  <a:t>: </a:t>
                </a:r>
                <a:r>
                  <a:rPr lang="en-GB" sz="2400" i="1" dirty="0"/>
                  <a:t>the regularization effect of </a:t>
                </a:r>
                <a:r>
                  <a:rPr lang="en-GB" sz="2400" i="1" dirty="0" err="1"/>
                  <a:t>BatchNorm</a:t>
                </a:r>
                <a:r>
                  <a:rPr lang="en-GB" sz="2400" i="1" dirty="0"/>
                  <a:t> used with smaller batches (aka Ghost </a:t>
                </a:r>
                <a:r>
                  <a:rPr lang="en-GB" sz="2400" i="1" dirty="0" err="1"/>
                  <a:t>BatchNorm</a:t>
                </a:r>
                <a:r>
                  <a:rPr lang="en-GB" sz="2400" i="1" dirty="0"/>
                  <a:t>)</a:t>
                </a:r>
                <a:r>
                  <a:rPr lang="en-GB" sz="2400" dirty="0"/>
                  <a:t> </a:t>
                </a:r>
                <a:br>
                  <a:rPr lang="en-US" sz="24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2400" dirty="0"/>
                  <a:t> Also </a:t>
                </a:r>
                <a:r>
                  <a:rPr lang="en-GB" sz="2400" b="1" dirty="0"/>
                  <a:t>no</a:t>
                </a:r>
                <a:r>
                  <a:rPr lang="en-GB" sz="2400" dirty="0"/>
                  <a:t>, we can see the generalization improvements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2400" dirty="0"/>
                  <a:t>-SAM also with other normalization schemes</a:t>
                </a:r>
                <a:endParaRPr lang="en-CH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01DA68-CB3F-B541-B3B4-BE3FEFEBE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538" y="1341018"/>
                <a:ext cx="7208262" cy="4524315"/>
              </a:xfrm>
              <a:prstGeom prst="rect">
                <a:avLst/>
              </a:prstGeom>
              <a:blipFill>
                <a:blip r:embed="rId3"/>
                <a:stretch>
                  <a:fillRect l="-1408" t="-1120" r="-1408" b="-196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2263C4-1B16-0041-A72E-1BC720B4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9021" y="6402844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5</a:t>
            </a:fld>
            <a:endParaRPr lang="en-I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5979B7-4C6E-C893-EE69-55D8B7E12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5346" y="1093035"/>
            <a:ext cx="3535873" cy="287029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085E42-6E50-3647-4C4F-9EE472CA8E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082" y="4100380"/>
            <a:ext cx="3535873" cy="274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1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A1D8B3C-0839-3541-A767-5E1EE9E91544}"/>
                  </a:ext>
                </a:extLst>
              </p:cNvPr>
              <p:cNvSpPr txBox="1"/>
              <p:nvPr/>
            </p:nvSpPr>
            <p:spPr>
              <a:xfrm>
                <a:off x="701040" y="219166"/>
                <a:ext cx="1078992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H" sz="3200" b="1" dirty="0"/>
                  <a:t>Our approach: understanding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CH" sz="3200" b="1" dirty="0"/>
                  <a:t>-SAM on simple models</a:t>
                </a:r>
                <a:endParaRPr lang="en-CH" sz="3200" b="1" dirty="0">
                  <a:highlight>
                    <a:srgbClr val="FFFF00"/>
                  </a:highlight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A1D8B3C-0839-3541-A767-5E1EE9E91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" y="219166"/>
                <a:ext cx="10789920" cy="584775"/>
              </a:xfrm>
              <a:prstGeom prst="rect">
                <a:avLst/>
              </a:prstGeom>
              <a:blipFill>
                <a:blip r:embed="rId2"/>
                <a:stretch>
                  <a:fillRect t="-12766" b="-3191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2263C4-1B16-0041-A72E-1BC720B4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6</a:t>
            </a:fld>
            <a:endParaRPr lang="en-I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B314FB-C3DC-B76B-8611-EF7766354C85}"/>
                  </a:ext>
                </a:extLst>
              </p:cNvPr>
              <p:cNvSpPr txBox="1"/>
              <p:nvPr/>
            </p:nvSpPr>
            <p:spPr>
              <a:xfrm>
                <a:off x="716285" y="921407"/>
                <a:ext cx="107899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dirty="0"/>
                  <a:t>We will use </a:t>
                </a:r>
                <a:r>
                  <a:rPr lang="en-GB" sz="2400" b="1" dirty="0"/>
                  <a:t>diagonal linear networks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=⟨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GB" sz="2400" dirty="0"/>
                  <a:t> for sparse regression that shows different generalization depending on the initialization scale and SGD noise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0B314FB-C3DC-B76B-8611-EF7766354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85" y="921407"/>
                <a:ext cx="10789920" cy="830997"/>
              </a:xfrm>
              <a:prstGeom prst="rect">
                <a:avLst/>
              </a:prstGeom>
              <a:blipFill>
                <a:blip r:embed="rId3"/>
                <a:stretch>
                  <a:fillRect t="-4545" b="-1515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B0A97AA4-92AE-45BA-3311-72AD16772D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0587" y="2311199"/>
            <a:ext cx="8633754" cy="32542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9E3B14A-1ACB-7753-6A7C-DB10D50BB6AB}"/>
                  </a:ext>
                </a:extLst>
              </p:cNvPr>
              <p:cNvSpPr txBox="1"/>
              <p:nvPr/>
            </p:nvSpPr>
            <p:spPr>
              <a:xfrm>
                <a:off x="1690587" y="1814824"/>
                <a:ext cx="90503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GB" sz="2400" b="1" dirty="0"/>
                  <a:t>-SAM for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b="1" dirty="0"/>
                  <a:t> generalizes significantly better than ERM and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GB" sz="2400" b="1" dirty="0"/>
                  <a:t>-SAM!</a:t>
                </a:r>
                <a:endParaRPr lang="en-CH" sz="24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9E3B14A-1ACB-7753-6A7C-DB10D50BB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0587" y="1814824"/>
                <a:ext cx="9050363" cy="461665"/>
              </a:xfrm>
              <a:prstGeom prst="rect">
                <a:avLst/>
              </a:prstGeom>
              <a:blipFill>
                <a:blip r:embed="rId5"/>
                <a:stretch>
                  <a:fillRect t="-8108" r="-140" b="-2973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DC97C1F-2F79-4096-A739-28874C85D1C4}"/>
                  </a:ext>
                </a:extLst>
              </p:cNvPr>
              <p:cNvSpPr txBox="1"/>
              <p:nvPr/>
            </p:nvSpPr>
            <p:spPr>
              <a:xfrm>
                <a:off x="1099491" y="5755199"/>
                <a:ext cx="981594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dirty="0"/>
                  <a:t>We are also able to capture it </a:t>
                </a:r>
                <a:r>
                  <a:rPr lang="en-GB" sz="2400" b="1" dirty="0"/>
                  <a:t>theoretically</a:t>
                </a:r>
                <a:r>
                  <a:rPr lang="en-GB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sz="2400" dirty="0"/>
                  <a:t>-SAM promotes </a:t>
                </a:r>
                <a:r>
                  <a:rPr lang="en-GB" sz="2400" b="1" dirty="0"/>
                  <a:t>sparsity</a:t>
                </a:r>
                <a:r>
                  <a:rPr lang="en-GB" sz="2400" dirty="0"/>
                  <a:t> in terms of the linear predictor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CH" sz="2400" dirty="0"/>
                  <a:t> (and much more than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H" sz="2400" dirty="0"/>
                  <a:t>-SAM) ⬇️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DC97C1F-2F79-4096-A739-28874C85D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491" y="5755199"/>
                <a:ext cx="9815945" cy="830997"/>
              </a:xfrm>
              <a:prstGeom prst="rect">
                <a:avLst/>
              </a:prstGeom>
              <a:blipFill>
                <a:blip r:embed="rId6"/>
                <a:stretch>
                  <a:fillRect t="-4545" b="-16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73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1D8B3C-0839-3541-A767-5E1EE9E91544}"/>
              </a:ext>
            </a:extLst>
          </p:cNvPr>
          <p:cNvSpPr txBox="1"/>
          <p:nvPr/>
        </p:nvSpPr>
        <p:spPr>
          <a:xfrm>
            <a:off x="701040" y="316149"/>
            <a:ext cx="10789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200" b="1" dirty="0"/>
              <a:t>A detour: implicit bias in machine learning</a:t>
            </a:r>
            <a:endParaRPr lang="en-CH" sz="3200" b="1" dirty="0">
              <a:highlight>
                <a:srgbClr val="FFFF00"/>
              </a:highligh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01DA68-CB3F-B541-B3B4-BE3FEFEBE500}"/>
                  </a:ext>
                </a:extLst>
              </p:cNvPr>
              <p:cNvSpPr txBox="1"/>
              <p:nvPr/>
            </p:nvSpPr>
            <p:spPr>
              <a:xfrm>
                <a:off x="496133" y="2205008"/>
                <a:ext cx="10626036" cy="862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So what do we mean by the implicit bias? Say,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i="1" dirty="0" smtClean="0">
                            <a:latin typeface="Cambria Math" panose="02040503050406030204" pitchFamily="18" charset="0"/>
                          </a:rPr>
                          <m:t>L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p>
                  </m:oMath>
                </a14:m>
                <a:r>
                  <a:rPr lang="en-US" sz="2400" dirty="0"/>
                  <a:t> is an optimal predictor on the training set, then algorithm A induces an implicit bias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if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01DA68-CB3F-B541-B3B4-BE3FEFEBE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33" y="2205008"/>
                <a:ext cx="10626036" cy="862608"/>
              </a:xfrm>
              <a:prstGeom prst="rect">
                <a:avLst/>
              </a:prstGeom>
              <a:blipFill>
                <a:blip r:embed="rId2"/>
                <a:stretch>
                  <a:fillRect l="-715" t="-4348" b="-1159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2263C4-1B16-0041-A72E-1BC720B4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09314" y="6378122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7</a:t>
            </a:fld>
            <a:endParaRPr lang="en-I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D303AB9-1376-2F4A-B524-4C6367B6D52E}"/>
                  </a:ext>
                </a:extLst>
              </p:cNvPr>
              <p:cNvSpPr txBox="1"/>
              <p:nvPr/>
            </p:nvSpPr>
            <p:spPr>
              <a:xfrm>
                <a:off x="496132" y="4825210"/>
                <a:ext cx="1119973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CH" sz="2400" dirty="0">
                    <a:solidFill>
                      <a:srgbClr val="0070C0"/>
                    </a:solidFill>
                  </a:rPr>
                  <a:t>[Woodworth et al., 2020]</a:t>
                </a:r>
                <a:r>
                  <a:rPr lang="en-CH" sz="2400" dirty="0"/>
                  <a:t>: for diagonal linear neural networks (overparam. regression with squared loss) solved with gradient flow, the initialization scale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CH" sz="2400" dirty="0"/>
                  <a:t> matters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D303AB9-1376-2F4A-B524-4C6367B6D5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32" y="4825210"/>
                <a:ext cx="11199734" cy="830997"/>
              </a:xfrm>
              <a:prstGeom prst="rect">
                <a:avLst/>
              </a:prstGeom>
              <a:blipFill>
                <a:blip r:embed="rId3"/>
                <a:stretch>
                  <a:fillRect l="-679" t="-7576" b="-1515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7B5B2A-41EF-A383-82EC-793C3783C412}"/>
                  </a:ext>
                </a:extLst>
              </p:cNvPr>
              <p:cNvSpPr txBox="1"/>
              <p:nvPr/>
            </p:nvSpPr>
            <p:spPr>
              <a:xfrm>
                <a:off x="4093029" y="3077311"/>
                <a:ext cx="26855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CH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7B5B2A-41EF-A383-82EC-793C3783C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029" y="3077311"/>
                <a:ext cx="2685543" cy="461665"/>
              </a:xfrm>
              <a:prstGeom prst="rect">
                <a:avLst/>
              </a:prstGeom>
              <a:blipFill>
                <a:blip r:embed="rId4"/>
                <a:stretch>
                  <a:fillRect r="-472" b="-1891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411BDD8-AD0D-D0A3-E0C1-E94E026C395F}"/>
                  </a:ext>
                </a:extLst>
              </p:cNvPr>
              <p:cNvSpPr txBox="1"/>
              <p:nvPr/>
            </p:nvSpPr>
            <p:spPr>
              <a:xfrm>
                <a:off x="4824513" y="3501611"/>
                <a:ext cx="19469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⋆</m:t>
                          </m:r>
                        </m:sup>
                      </m:sSup>
                    </m:oMath>
                  </m:oMathPara>
                </a14:m>
                <a:endParaRPr lang="en-CH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411BDD8-AD0D-D0A3-E0C1-E94E026C39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513" y="3501611"/>
                <a:ext cx="1946943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451261-C731-47AF-DA17-5A50433E72D8}"/>
                  </a:ext>
                </a:extLst>
              </p:cNvPr>
              <p:cNvSpPr txBox="1"/>
              <p:nvPr/>
            </p:nvSpPr>
            <p:spPr>
              <a:xfrm>
                <a:off x="496132" y="4075073"/>
                <a:ext cx="106223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For example, for gradient descent on linear models: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451261-C731-47AF-DA17-5A50433E7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32" y="4075073"/>
                <a:ext cx="10622373" cy="461665"/>
              </a:xfrm>
              <a:prstGeom prst="rect">
                <a:avLst/>
              </a:prstGeom>
              <a:blipFill>
                <a:blip r:embed="rId6"/>
                <a:stretch>
                  <a:fillRect l="-716" t="-7895" b="-2894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D33B019-3EDE-F994-39CA-E5FB2802C61D}"/>
              </a:ext>
            </a:extLst>
          </p:cNvPr>
          <p:cNvSpPr txBox="1"/>
          <p:nvPr/>
        </p:nvSpPr>
        <p:spPr>
          <a:xfrm>
            <a:off x="496130" y="1151171"/>
            <a:ext cx="113801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7"/>
              </a:rPr>
              <a:t>Understanding deep learning requires rethinking generalization</a:t>
            </a:r>
            <a:r>
              <a:rPr lang="en-US" sz="2400" dirty="0"/>
              <a:t> (ICLR’17): the key regularization effect for overparametrized networks must come from the opt.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559C2BF-C0FA-BFC3-B27C-7FEAECDEB34D}"/>
                  </a:ext>
                </a:extLst>
              </p:cNvPr>
              <p:cNvSpPr txBox="1"/>
              <p:nvPr/>
            </p:nvSpPr>
            <p:spPr>
              <a:xfrm>
                <a:off x="2038737" y="5798501"/>
                <a:ext cx="2844946" cy="4778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)=⟨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⟩</m:t>
                      </m:r>
                    </m:oMath>
                  </m:oMathPara>
                </a14:m>
                <a:endParaRPr lang="en-CH" sz="2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559C2BF-C0FA-BFC3-B27C-7FEAECDEB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8737" y="5798501"/>
                <a:ext cx="2844946" cy="477888"/>
              </a:xfrm>
              <a:prstGeom prst="rect">
                <a:avLst/>
              </a:prstGeom>
              <a:blipFill>
                <a:blip r:embed="rId8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AB3BC1-3232-4E28-D70A-BF8A5708E69A}"/>
                  </a:ext>
                </a:extLst>
              </p:cNvPr>
              <p:cNvSpPr txBox="1"/>
              <p:nvPr/>
            </p:nvSpPr>
            <p:spPr>
              <a:xfrm>
                <a:off x="5973132" y="5807438"/>
                <a:ext cx="42702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US" sz="2400" b="0" i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sz="2400" b="0" i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v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</m:sSubSup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⊙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CH" sz="24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FAB3BC1-3232-4E28-D70A-BF8A5708E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3132" y="5807438"/>
                <a:ext cx="4270207" cy="461665"/>
              </a:xfrm>
              <a:prstGeom prst="rect">
                <a:avLst/>
              </a:prstGeom>
              <a:blipFill>
                <a:blip r:embed="rId9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C0BCAB-2EA8-D934-6EA4-AAD0C0930F05}"/>
                  </a:ext>
                </a:extLst>
              </p:cNvPr>
              <p:cNvSpPr txBox="1"/>
              <p:nvPr/>
            </p:nvSpPr>
            <p:spPr>
              <a:xfrm>
                <a:off x="7529788" y="6245010"/>
                <a:ext cx="3184590" cy="374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H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C0BCAB-2EA8-D934-6EA4-AAD0C0930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9788" y="6245010"/>
                <a:ext cx="3184590" cy="374270"/>
              </a:xfrm>
              <a:prstGeom prst="rect">
                <a:avLst/>
              </a:prstGeom>
              <a:blipFill>
                <a:blip r:embed="rId10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469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10" grpId="0"/>
      <p:bldP spid="11" grpId="0"/>
      <p:bldP spid="13" grpId="0"/>
      <p:bldP spid="14" grpId="0"/>
      <p:bldP spid="16" grpId="0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1D8B3C-0839-3541-A767-5E1EE9E91544}"/>
              </a:ext>
            </a:extLst>
          </p:cNvPr>
          <p:cNvSpPr txBox="1"/>
          <p:nvPr/>
        </p:nvSpPr>
        <p:spPr>
          <a:xfrm>
            <a:off x="701040" y="316149"/>
            <a:ext cx="10789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200" b="1" dirty="0"/>
              <a:t>Diagonal linear networks: role of the initialization scale</a:t>
            </a:r>
            <a:endParaRPr lang="en-CH" sz="3200" b="1" dirty="0">
              <a:highlight>
                <a:srgbClr val="FFFF00"/>
              </a:highligh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01DA68-CB3F-B541-B3B4-BE3FEFEBE500}"/>
                  </a:ext>
                </a:extLst>
              </p:cNvPr>
              <p:cNvSpPr txBox="1"/>
              <p:nvPr/>
            </p:nvSpPr>
            <p:spPr>
              <a:xfrm>
                <a:off x="701040" y="1150563"/>
                <a:ext cx="10592332" cy="1532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CH" sz="2400" dirty="0"/>
                  <a:t>The role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CH" sz="2400" dirty="0"/>
                  <a:t> in the hyperbolic entropy: interpolation </a:t>
                </a:r>
                <a:r>
                  <a:rPr lang="en-CH" sz="2400" b="1" dirty="0"/>
                  <a:t>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CH" sz="2400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CH" sz="2400" b="1" dirty="0"/>
                  <a:t> norms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q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=2−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arcsinh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/2)</m:t>
                      </m:r>
                    </m:oMath>
                  </m:oMathPara>
                </a14:m>
                <a:endParaRPr lang="en-CH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01DA68-CB3F-B541-B3B4-BE3FEFEBE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" y="1150563"/>
                <a:ext cx="10592332" cy="1532664"/>
              </a:xfrm>
              <a:prstGeom prst="rect">
                <a:avLst/>
              </a:prstGeom>
              <a:blipFill>
                <a:blip r:embed="rId2"/>
                <a:stretch>
                  <a:fillRect l="-838" t="-50820" b="-11475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2263C4-1B16-0041-A72E-1BC720B4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4630" y="6356350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8</a:t>
            </a:fld>
            <a:endParaRPr lang="en-I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175D25-CFED-D94A-8B07-9A0814449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28" y="2960472"/>
            <a:ext cx="3313339" cy="33958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C3C8E0-CEC7-8045-93A9-CC06CC830B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889" y="2960471"/>
            <a:ext cx="3313339" cy="33958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D34078-0810-C942-854E-B7A3D97B4B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956" y="2960470"/>
            <a:ext cx="3313339" cy="339587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9A2C375-1F63-83A5-C161-6FE77B96698C}"/>
                  </a:ext>
                </a:extLst>
              </p:cNvPr>
              <p:cNvSpPr txBox="1"/>
              <p:nvPr/>
            </p:nvSpPr>
            <p:spPr>
              <a:xfrm>
                <a:off x="1763490" y="6338857"/>
                <a:ext cx="129772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sz="2000" dirty="0"/>
                  <a:t>c</a:t>
                </a:r>
                <a:r>
                  <a:rPr lang="en-CH" sz="2000" dirty="0"/>
                  <a:t>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CH" sz="2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9A2C375-1F63-83A5-C161-6FE77B966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490" y="6338857"/>
                <a:ext cx="1297728" cy="400110"/>
              </a:xfrm>
              <a:prstGeom prst="rect">
                <a:avLst/>
              </a:prstGeom>
              <a:blipFill>
                <a:blip r:embed="rId6"/>
                <a:stretch>
                  <a:fillRect l="-4854" t="-9375" b="-2812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644954-24CE-3FCF-7CBF-38104D375CF7}"/>
                  </a:ext>
                </a:extLst>
              </p:cNvPr>
              <p:cNvSpPr txBox="1"/>
              <p:nvPr/>
            </p:nvSpPr>
            <p:spPr>
              <a:xfrm>
                <a:off x="9554211" y="6321365"/>
                <a:ext cx="13036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sz="2000" dirty="0"/>
                  <a:t>c</a:t>
                </a:r>
                <a:r>
                  <a:rPr lang="en-CH" sz="2000" dirty="0"/>
                  <a:t>lose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CH" sz="20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9644954-24CE-3FCF-7CBF-38104D375C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4211" y="6321365"/>
                <a:ext cx="1303690" cy="400110"/>
              </a:xfrm>
              <a:prstGeom prst="rect">
                <a:avLst/>
              </a:prstGeom>
              <a:blipFill>
                <a:blip r:embed="rId7"/>
                <a:stretch>
                  <a:fillRect l="-4854" t="-9091" b="-2424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38029D3-F566-B0D1-D31A-1AFF22BA870D}"/>
                  </a:ext>
                </a:extLst>
              </p:cNvPr>
              <p:cNvSpPr txBox="1"/>
              <p:nvPr/>
            </p:nvSpPr>
            <p:spPr>
              <a:xfrm>
                <a:off x="5212388" y="6321365"/>
                <a:ext cx="207710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sz="2000" dirty="0"/>
                  <a:t>a mix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H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CH" sz="20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38029D3-F566-B0D1-D31A-1AFF22BA8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388" y="6321365"/>
                <a:ext cx="2077107" cy="400110"/>
              </a:xfrm>
              <a:prstGeom prst="rect">
                <a:avLst/>
              </a:prstGeom>
              <a:blipFill>
                <a:blip r:embed="rId8"/>
                <a:stretch>
                  <a:fillRect l="-3030" t="-9091" b="-2424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031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none">
        <a:spAutoFit/>
      </a:bodyPr>
      <a:lstStyle>
        <a:defPPr algn="l">
          <a:defRPr sz="2400" b="1" dirty="0"/>
        </a:defPPr>
      </a:lstStyle>
    </a:spDef>
    <a:txDef>
      <a:spPr>
        <a:noFill/>
      </a:spPr>
      <a:bodyPr wrap="none" rtlCol="0">
        <a:spAutoFit/>
      </a:bodyPr>
      <a:lstStyle>
        <a:defPPr algn="l"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30157</TotalTime>
  <Words>1507</Words>
  <Application>Microsoft Macintosh PowerPoint</Application>
  <PresentationFormat>Widescreen</PresentationFormat>
  <Paragraphs>142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Ashley Cook</dc:creator>
  <cp:lastModifiedBy>Maksym Andriushchenko</cp:lastModifiedBy>
  <cp:revision>467</cp:revision>
  <dcterms:created xsi:type="dcterms:W3CDTF">2020-07-08T09:57:48Z</dcterms:created>
  <dcterms:modified xsi:type="dcterms:W3CDTF">2022-10-28T14:25:08Z</dcterms:modified>
</cp:coreProperties>
</file>